
<file path=[Content_Types].xml><?xml version="1.0" encoding="utf-8"?>
<Types xmlns="http://schemas.openxmlformats.org/package/2006/content-types">
  <Default Extension="fntdata" ContentType="application/x-fontdata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7"/>
  </p:notesMasterIdLst>
  <p:sldIdLst>
    <p:sldId id="745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147471665" r:id="rId12"/>
    <p:sldId id="2147471668" r:id="rId13"/>
    <p:sldId id="268" r:id="rId14"/>
    <p:sldId id="269" r:id="rId15"/>
    <p:sldId id="270" r:id="rId16"/>
  </p:sldIdLst>
  <p:sldSz cx="9144000" cy="5143500" type="screen16x9"/>
  <p:notesSz cx="5143500" cy="9144000"/>
  <p:embeddedFontLst>
    <p:embeddedFont>
      <p:font typeface="Avenir Next World" panose="020B0503020202020204" pitchFamily="34" charset="0"/>
      <p:regular r:id="rId18"/>
      <p:bold r:id="rId19"/>
      <p:italic r:id="rId20"/>
      <p:boldItalic r:id="rId21"/>
    </p:embeddedFont>
    <p:embeddedFont>
      <p:font typeface="Century Gothic" panose="020B0502020202020204" pitchFamily="34" charset="0"/>
      <p:regular r:id="rId22"/>
      <p:bold r:id="rId23"/>
      <p:italic r:id="rId24"/>
      <p:boldItalic r:id="rId25"/>
    </p:embeddedFont>
    <p:embeddedFont>
      <p:font typeface="Roboto" panose="02000000000000000000" pitchFamily="2" charset="0"/>
      <p:regular r:id="rId26"/>
      <p:bold r:id="rId27"/>
      <p:italic r:id="rId28"/>
      <p:boldItalic r:id="rId29"/>
    </p:embeddedFont>
  </p:embeddedFontLst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04C49"/>
    <a:srgbClr val="BD2B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62" d="100"/>
          <a:sy n="162" d="100"/>
        </p:scale>
        <p:origin x="3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32647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it-IT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24515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145F5D4A-81FC-4B5C-A812-BC5A9003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5494" y="4601767"/>
            <a:ext cx="6855023" cy="86562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>
              <a:defRPr lang="en-US" sz="563" b="0" dirty="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en-US"/>
              <a:t>Source goes here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060F6B-F49E-483C-9EDB-15F56DC97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D0300D1-3F1C-4290-A0D1-7CD19DBD9909}" type="slidenum">
              <a:rPr lang="en-US" smtClean="0"/>
              <a:pPr/>
              <a:t>‹N›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1E29047-EC42-2847-AFD7-6E827AB22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722312" y="4791336"/>
            <a:ext cx="6578204" cy="96180"/>
          </a:xfrm>
        </p:spPr>
        <p:txBody>
          <a:bodyPr/>
          <a:lstStyle/>
          <a:p>
            <a:r>
              <a:rPr lang="en-GB" sz="625"/>
              <a:t>© 2022 Medtronic. Medtronic, Medtronic logo, and Engineering the extraordinary are trademarks of Medtronic. All other brands are trademarks of a Medtronic company.</a:t>
            </a:r>
            <a:endParaRPr lang="en-GB" sz="625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228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video" Target="../media/media4.mp4"/><Relationship Id="rId13" Type="http://schemas.openxmlformats.org/officeDocument/2006/relationships/image" Target="../media/image29.png"/><Relationship Id="rId3" Type="http://schemas.microsoft.com/office/2007/relationships/media" Target="../media/media2.mp4"/><Relationship Id="rId7" Type="http://schemas.microsoft.com/office/2007/relationships/media" Target="../media/media4.mp4"/><Relationship Id="rId12" Type="http://schemas.openxmlformats.org/officeDocument/2006/relationships/image" Target="../media/image28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video" Target="../media/media3.mp4"/><Relationship Id="rId11" Type="http://schemas.openxmlformats.org/officeDocument/2006/relationships/image" Target="../media/image27.png"/><Relationship Id="rId5" Type="http://schemas.microsoft.com/office/2007/relationships/media" Target="../media/media3.mp4"/><Relationship Id="rId10" Type="http://schemas.openxmlformats.org/officeDocument/2006/relationships/image" Target="../media/image26.png"/><Relationship Id="rId4" Type="http://schemas.openxmlformats.org/officeDocument/2006/relationships/video" Target="../media/media2.mp4"/><Relationship Id="rId9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2B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CustomShape 1"/>
          <p:cNvSpPr/>
          <p:nvPr/>
        </p:nvSpPr>
        <p:spPr>
          <a:xfrm>
            <a:off x="3564000" y="2181696"/>
            <a:ext cx="5255280" cy="390054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>
            <a:noAutofit/>
          </a:bodyPr>
          <a:lstStyle/>
          <a:p>
            <a:pPr defTabSz="685800">
              <a:spcBef>
                <a:spcPts val="359"/>
              </a:spcBef>
              <a:defRPr/>
            </a:pPr>
            <a:r>
              <a:rPr lang="it-IT" b="1" spc="-1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Matteo Rottoli, MD, PhD</a:t>
            </a:r>
          </a:p>
          <a:p>
            <a:pPr defTabSz="685800">
              <a:spcBef>
                <a:spcPts val="359"/>
              </a:spcBef>
              <a:defRPr/>
            </a:pPr>
            <a:endParaRPr lang="it-IT" b="1" spc="-1" dirty="0">
              <a:solidFill>
                <a:srgbClr val="FFFFFF"/>
              </a:solidFill>
            </a:endParaRPr>
          </a:p>
        </p:txBody>
      </p:sp>
      <p:sp>
        <p:nvSpPr>
          <p:cNvPr id="249" name="CustomShape 2"/>
          <p:cNvSpPr/>
          <p:nvPr/>
        </p:nvSpPr>
        <p:spPr>
          <a:xfrm>
            <a:off x="3564000" y="3368982"/>
            <a:ext cx="5255280" cy="1548204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>
            <a:noAutofit/>
          </a:bodyPr>
          <a:lstStyle/>
          <a:p>
            <a:r>
              <a:rPr lang="it-IT" sz="125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Director </a:t>
            </a:r>
            <a:r>
              <a:rPr lang="it-IT" sz="125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 Surgery of the </a:t>
            </a:r>
            <a:r>
              <a:rPr lang="it-IT" sz="125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Alimentary</a:t>
            </a:r>
            <a:r>
              <a:rPr lang="it-IT" sz="125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it-IT" sz="125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Tract</a:t>
            </a:r>
            <a:r>
              <a:rPr lang="it-IT" sz="125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IRCCS Azienda Ospedaliero-Universitaria di Bologna, Bologna, </a:t>
            </a:r>
            <a:r>
              <a:rPr lang="it-IT" sz="125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Italy</a:t>
            </a:r>
            <a:r>
              <a:rPr lang="it-IT" sz="125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  <a:p>
            <a:pPr defTabSz="685800">
              <a:spcBef>
                <a:spcPts val="300"/>
              </a:spcBef>
              <a:defRPr/>
            </a:pPr>
            <a:r>
              <a:rPr lang="it-IT" sz="1250" b="1" spc="-1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Professor of General Surgery – </a:t>
            </a:r>
            <a:r>
              <a:rPr lang="it-IT" sz="1250" spc="-1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Department of </a:t>
            </a:r>
            <a:r>
              <a:rPr lang="it-IT" sz="1250" spc="-1" dirty="0" err="1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Medical</a:t>
            </a:r>
            <a:r>
              <a:rPr lang="it-IT" sz="1250" spc="-1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and </a:t>
            </a:r>
            <a:r>
              <a:rPr lang="it-IT" sz="1250" spc="-1" dirty="0" err="1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Surgical</a:t>
            </a:r>
            <a:r>
              <a:rPr lang="it-IT" sz="1250" spc="-1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Sciences – Alma Mater </a:t>
            </a:r>
            <a:r>
              <a:rPr lang="it-IT" sz="1250" spc="-1" dirty="0" err="1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Studiorum</a:t>
            </a:r>
            <a:r>
              <a:rPr lang="it-IT" sz="1250" spc="-1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University of Bologna</a:t>
            </a:r>
          </a:p>
          <a:p>
            <a:pPr defTabSz="685800">
              <a:spcBef>
                <a:spcPts val="300"/>
              </a:spcBef>
              <a:defRPr/>
            </a:pPr>
            <a:endParaRPr lang="it-IT" sz="1250" b="1" spc="-1" dirty="0">
              <a:solidFill>
                <a:srgbClr val="FFFFFF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defTabSz="685800">
              <a:spcBef>
                <a:spcPts val="300"/>
              </a:spcBef>
              <a:defRPr/>
            </a:pPr>
            <a:r>
              <a:rPr lang="it-IT" sz="1250" b="1" spc="-1" dirty="0" err="1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matteo.rottoli@unibo.it</a:t>
            </a:r>
            <a:r>
              <a:rPr lang="it-IT" sz="1500" spc="-1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	</a:t>
            </a:r>
          </a:p>
          <a:p>
            <a:pPr defTabSz="685800">
              <a:spcBef>
                <a:spcPts val="300"/>
              </a:spcBef>
              <a:defRPr/>
            </a:pPr>
            <a:endParaRPr lang="it-IT" sz="1500" spc="-1" dirty="0">
              <a:solidFill>
                <a:prstClr val="black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CustomShape 1"/>
          <p:cNvSpPr/>
          <p:nvPr/>
        </p:nvSpPr>
        <p:spPr>
          <a:xfrm>
            <a:off x="3564000" y="278634"/>
            <a:ext cx="5255280" cy="16201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>
            <a:noAutofit/>
          </a:bodyPr>
          <a:lstStyle/>
          <a:p>
            <a:pPr>
              <a:lnSpc>
                <a:spcPts val="3031"/>
              </a:lnSpc>
            </a:pPr>
            <a:r>
              <a:rPr lang="en-US" sz="225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Robotic Surgery in Colon Cancer: </a:t>
            </a:r>
          </a:p>
          <a:p>
            <a:pPr>
              <a:lnSpc>
                <a:spcPts val="3031"/>
              </a:lnSpc>
            </a:pPr>
            <a:r>
              <a:rPr lang="en-US" sz="225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Real Progress or Surgical Hype?</a:t>
            </a:r>
          </a:p>
          <a:p>
            <a:pPr>
              <a:lnSpc>
                <a:spcPts val="3031"/>
              </a:lnSpc>
            </a:pPr>
            <a:endParaRPr lang="en-US" sz="2250" b="1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>
              <a:lnSpc>
                <a:spcPts val="3031"/>
              </a:lnSpc>
            </a:pPr>
            <a:r>
              <a:rPr lang="en-US" sz="225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Why It Works?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167781-6FEC-F439-F28B-130887F0BB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090" y="1163843"/>
            <a:ext cx="2398716" cy="2035706"/>
          </a:xfrm>
          <a:prstGeom prst="rect">
            <a:avLst/>
          </a:prstGeom>
          <a:solidFill>
            <a:srgbClr val="BD2B0B"/>
          </a:solidFill>
        </p:spPr>
      </p:pic>
      <p:pic>
        <p:nvPicPr>
          <p:cNvPr id="8" name="Elemento grafico 7">
            <a:extLst>
              <a:ext uri="{FF2B5EF4-FFF2-40B4-BE49-F238E27FC236}">
                <a16:creationId xmlns:a16="http://schemas.microsoft.com/office/drawing/2014/main" id="{F6DB9423-63E5-4D36-0A9E-319C191191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8541" y="438257"/>
            <a:ext cx="1801813" cy="142875"/>
          </a:xfrm>
          <a:prstGeom prst="rect">
            <a:avLst/>
          </a:prstGeom>
        </p:spPr>
      </p:pic>
      <p:pic>
        <p:nvPicPr>
          <p:cNvPr id="10" name="Elemento grafico 9">
            <a:extLst>
              <a:ext uri="{FF2B5EF4-FFF2-40B4-BE49-F238E27FC236}">
                <a16:creationId xmlns:a16="http://schemas.microsoft.com/office/drawing/2014/main" id="{57DD7D2A-153F-5D24-91FD-96ED0F2DBE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8541" y="4364970"/>
            <a:ext cx="1833563" cy="4762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3306540" y="109252"/>
            <a:ext cx="5755820" cy="775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2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Democratization of MIS</a:t>
            </a:r>
            <a:endParaRPr lang="en-US" sz="3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3306540" y="759279"/>
            <a:ext cx="5755820" cy="2804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Despite decades of evidence supporting MIS for colon cancer, laparoscopic adoption remains suboptimal worldwide. Many patients, particularly those who are </a:t>
            </a:r>
            <a:r>
              <a:rPr lang="en-US" sz="20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obese</a:t>
            </a: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have had </a:t>
            </a:r>
            <a:r>
              <a:rPr lang="en-US" sz="20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prior surgery</a:t>
            </a: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or are treated at </a:t>
            </a:r>
            <a:r>
              <a:rPr lang="en-US" sz="20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lower-volume centers</a:t>
            </a: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still undergo open colectomy. </a:t>
            </a:r>
          </a:p>
          <a:p>
            <a:pPr marL="0" indent="0" algn="l">
              <a:buNone/>
            </a:pPr>
            <a:endParaRPr lang="en-US" sz="2000" dirty="0">
              <a:solidFill>
                <a:srgbClr val="504C49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Conversion rates from laparoscopy to open surgery remain </a:t>
            </a:r>
            <a:r>
              <a:rPr lang="en-US" sz="20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high</a:t>
            </a: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in large series, and each conversion is associated with worse outcomes.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7E6A2066-5C47-76BD-C28F-4E37D5E2A338}"/>
              </a:ext>
            </a:extLst>
          </p:cNvPr>
          <p:cNvSpPr txBox="1"/>
          <p:nvPr/>
        </p:nvSpPr>
        <p:spPr>
          <a:xfrm>
            <a:off x="3320829" y="4494439"/>
            <a:ext cx="572724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100" dirty="0"/>
              <a:t>Hawkins AT, Ford MM, Benjamin Hopkins M, Muldoon RL, Wanderer JP, Parikh AA, Geiger TM. </a:t>
            </a:r>
            <a:r>
              <a:rPr lang="it-IT" sz="1100" dirty="0" err="1"/>
              <a:t>Barriers</a:t>
            </a:r>
            <a:r>
              <a:rPr lang="it-IT" sz="1100" dirty="0"/>
              <a:t> to </a:t>
            </a:r>
            <a:r>
              <a:rPr lang="it-IT" sz="1100" dirty="0" err="1"/>
              <a:t>laparoscopic</a:t>
            </a:r>
            <a:r>
              <a:rPr lang="it-IT" sz="1100" dirty="0"/>
              <a:t> colon </a:t>
            </a:r>
            <a:r>
              <a:rPr lang="it-IT" sz="1100" dirty="0" err="1"/>
              <a:t>resection</a:t>
            </a:r>
            <a:r>
              <a:rPr lang="it-IT" sz="1100" dirty="0"/>
              <a:t> for </a:t>
            </a:r>
            <a:r>
              <a:rPr lang="it-IT" sz="1100" dirty="0" err="1"/>
              <a:t>cancer</a:t>
            </a:r>
            <a:r>
              <a:rPr lang="it-IT" sz="1100" dirty="0"/>
              <a:t>: a national </a:t>
            </a:r>
            <a:r>
              <a:rPr lang="it-IT" sz="1100" dirty="0" err="1"/>
              <a:t>analysis</a:t>
            </a:r>
            <a:r>
              <a:rPr lang="it-IT" sz="1100" dirty="0"/>
              <a:t>. </a:t>
            </a:r>
            <a:r>
              <a:rPr lang="it-IT" sz="1100" dirty="0" err="1"/>
              <a:t>Surg</a:t>
            </a:r>
            <a:r>
              <a:rPr lang="it-IT" sz="1100" dirty="0"/>
              <a:t> </a:t>
            </a:r>
            <a:r>
              <a:rPr lang="it-IT" sz="1100" dirty="0" err="1"/>
              <a:t>Endosc</a:t>
            </a:r>
            <a:r>
              <a:rPr lang="it-IT" sz="1100" dirty="0"/>
              <a:t>. 2018 Feb;32(2):1035-1042. </a:t>
            </a:r>
            <a:r>
              <a:rPr lang="it-IT" sz="1100" dirty="0" err="1"/>
              <a:t>doi</a:t>
            </a:r>
            <a:r>
              <a:rPr lang="it-IT" sz="1100" dirty="0"/>
              <a:t>: 10.1007/s00464-017-5782-8. Epub 2017 Aug 24. PMID: 28840352.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1EFF0C6F-E8FF-4CD9-8DAC-8F1DE5BF4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" y="195943"/>
            <a:ext cx="3126921" cy="478835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40972" y="602754"/>
            <a:ext cx="6555209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6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Robotics Lowers the Technical Barrier</a:t>
            </a:r>
            <a:endParaRPr lang="en-US" sz="3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94090" y="1703412"/>
            <a:ext cx="1601093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Wristed Instruments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94090" y="1971675"/>
            <a:ext cx="399834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7 degrees of freedom compensate for dexterity loss in straight-stick laparoscopy, especially in multi-quadrant dissection.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7436" y="1238324"/>
            <a:ext cx="310083" cy="31008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747436" y="1703412"/>
            <a:ext cx="1638151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Stable 3D HD Camera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4747436" y="1971675"/>
            <a:ext cx="3998416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Eliminates dependence on an experienced camera assistant — a frequently underestimated variable in laparoscopic outcomes.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4090" y="2973362"/>
            <a:ext cx="310083" cy="310083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94090" y="3438450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Tremor Filtration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594090" y="3706713"/>
            <a:ext cx="399834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Motion scaling reduces the impact of surgeon fatigue during prolonged cases.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47436" y="2973362"/>
            <a:ext cx="310083" cy="31008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4747436" y="3438450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Ergonomic Console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4747436" y="3706713"/>
            <a:ext cx="3998416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Reduces physical strain, supporting performance consistency across a full operative day.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16" name="Immagine 15" descr="L&#10;&#10;Il contenuto generato dall'IA potrebbe non essere corretto.">
            <a:extLst>
              <a:ext uri="{FF2B5EF4-FFF2-40B4-BE49-F238E27FC236}">
                <a16:creationId xmlns:a16="http://schemas.microsoft.com/office/drawing/2014/main" id="{196C0E26-6052-5593-7532-AD452971EA2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17431"/>
          <a:stretch>
            <a:fillRect/>
          </a:stretch>
        </p:blipFill>
        <p:spPr>
          <a:xfrm>
            <a:off x="543433" y="1209282"/>
            <a:ext cx="360740" cy="436896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22338A67-C124-A488-7E3F-14F3E2514FF3}"/>
              </a:ext>
            </a:extLst>
          </p:cNvPr>
          <p:cNvSpPr txBox="1"/>
          <p:nvPr/>
        </p:nvSpPr>
        <p:spPr>
          <a:xfrm>
            <a:off x="457200" y="4706707"/>
            <a:ext cx="83398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100" dirty="0"/>
              <a:t>Willis F, Amati AL, Reichert M, Hecker A, </a:t>
            </a:r>
            <a:r>
              <a:rPr lang="it-IT" sz="1100" dirty="0" err="1"/>
              <a:t>Vilz</a:t>
            </a:r>
            <a:r>
              <a:rPr lang="it-IT" sz="1100" dirty="0"/>
              <a:t> TO, </a:t>
            </a:r>
            <a:r>
              <a:rPr lang="it-IT" sz="1100" dirty="0" err="1"/>
              <a:t>Kalff</a:t>
            </a:r>
            <a:r>
              <a:rPr lang="it-IT" sz="1100" dirty="0"/>
              <a:t> JC, Willis S, Kröplin MA. Current </a:t>
            </a:r>
            <a:r>
              <a:rPr lang="it-IT" sz="1100" dirty="0" err="1"/>
              <a:t>Evidence</a:t>
            </a:r>
            <a:r>
              <a:rPr lang="it-IT" sz="1100" dirty="0"/>
              <a:t> in </a:t>
            </a:r>
            <a:r>
              <a:rPr lang="it-IT" sz="1100" dirty="0" err="1"/>
              <a:t>Robotic</a:t>
            </a:r>
            <a:r>
              <a:rPr lang="it-IT" sz="1100" dirty="0"/>
              <a:t> </a:t>
            </a:r>
            <a:r>
              <a:rPr lang="it-IT" sz="1100" dirty="0" err="1"/>
              <a:t>Colorectal</a:t>
            </a:r>
            <a:r>
              <a:rPr lang="it-IT" sz="1100" dirty="0"/>
              <a:t> Surgery. </a:t>
            </a:r>
            <a:r>
              <a:rPr lang="it-IT" sz="1100" dirty="0" err="1"/>
              <a:t>Cancers</a:t>
            </a:r>
            <a:r>
              <a:rPr lang="it-IT" sz="1100" dirty="0"/>
              <a:t> (Basel). 2025 Jul 29;17(15):2503. </a:t>
            </a:r>
            <a:r>
              <a:rPr lang="it-IT" sz="1100" dirty="0" err="1"/>
              <a:t>doi</a:t>
            </a:r>
            <a:r>
              <a:rPr lang="it-IT" sz="1100" dirty="0"/>
              <a:t>: 10.3390/cancers17152503. PMID: 40805200; PMCID: PMC12346288.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27874" y="584745"/>
            <a:ext cx="796572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Robotics does not make the best surgeons better,  it makes minimally invasive surgery achievable for more surgeons, more patients, and more hospitals. 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Shape 2"/>
          <p:cNvSpPr/>
          <p:nvPr/>
        </p:nvSpPr>
        <p:spPr>
          <a:xfrm flipH="1">
            <a:off x="496119" y="643682"/>
            <a:ext cx="45719" cy="1388268"/>
          </a:xfrm>
          <a:prstGeom prst="rect">
            <a:avLst/>
          </a:prstGeom>
          <a:solidFill>
            <a:srgbClr val="3E2513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40999" y="2369311"/>
            <a:ext cx="3998342" cy="409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8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0.54</a:t>
            </a:r>
            <a:endParaRPr lang="en-US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504462" y="2933668"/>
            <a:ext cx="1671414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Conversion Risk Ratio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40999" y="3201930"/>
            <a:ext cx="3998342" cy="595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RR across 14 RCTs (P = 0.002) — patients spared an open operation. Trial sequential analysis reached the monitoring boundary for definitive evidence.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812749" y="2369311"/>
            <a:ext cx="3998416" cy="409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8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9–15%</a:t>
            </a:r>
            <a:endParaRPr lang="en-US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668436" y="2933668"/>
            <a:ext cx="2286967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Laparoscopic Conversion Rate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812749" y="3201930"/>
            <a:ext cx="3998416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 large series, each conversion associated with worse clinical outcomes.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FF193F1A-E791-9FB8-0A99-58046238B8F8}"/>
              </a:ext>
            </a:extLst>
          </p:cNvPr>
          <p:cNvSpPr txBox="1"/>
          <p:nvPr/>
        </p:nvSpPr>
        <p:spPr>
          <a:xfrm>
            <a:off x="302080" y="4580165"/>
            <a:ext cx="856433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100" dirty="0"/>
              <a:t>Pompeu BF, de Moraes Alves LEB, </a:t>
            </a:r>
            <a:r>
              <a:rPr lang="it-IT" sz="1100" dirty="0" err="1"/>
              <a:t>Pigossi</a:t>
            </a:r>
            <a:r>
              <a:rPr lang="it-IT" sz="1100" dirty="0"/>
              <a:t> BD, Barone GL, Delgado LM, Guedes LSSP, Poli de Figueiredo SM, Formiga FB. </a:t>
            </a:r>
            <a:r>
              <a:rPr lang="it-IT" sz="1100" dirty="0" err="1"/>
              <a:t>Robotic</a:t>
            </a:r>
            <a:r>
              <a:rPr lang="it-IT" sz="1100" dirty="0"/>
              <a:t> Versus </a:t>
            </a:r>
            <a:r>
              <a:rPr lang="it-IT" sz="1100" dirty="0" err="1"/>
              <a:t>Laparoscopic</a:t>
            </a:r>
            <a:r>
              <a:rPr lang="it-IT" sz="1100" dirty="0"/>
              <a:t> Surgery for </a:t>
            </a:r>
            <a:r>
              <a:rPr lang="it-IT" sz="1100" dirty="0" err="1"/>
              <a:t>Colorectal</a:t>
            </a:r>
            <a:r>
              <a:rPr lang="it-IT" sz="1100" dirty="0"/>
              <a:t> Cancer: A Trial </a:t>
            </a:r>
            <a:r>
              <a:rPr lang="it-IT" sz="1100" dirty="0" err="1"/>
              <a:t>Sequential</a:t>
            </a:r>
            <a:r>
              <a:rPr lang="it-IT" sz="1100" dirty="0"/>
              <a:t> Meta-Analysis of </a:t>
            </a:r>
            <a:r>
              <a:rPr lang="it-IT" sz="1100" dirty="0" err="1"/>
              <a:t>Randomized</a:t>
            </a:r>
            <a:r>
              <a:rPr lang="it-IT" sz="1100" dirty="0"/>
              <a:t> Trials. J </a:t>
            </a:r>
            <a:r>
              <a:rPr lang="it-IT" sz="1100" dirty="0" err="1"/>
              <a:t>Laparoendosc</a:t>
            </a:r>
            <a:r>
              <a:rPr lang="it-IT" sz="1100" dirty="0"/>
              <a:t> </a:t>
            </a:r>
            <a:r>
              <a:rPr lang="it-IT" sz="1100" dirty="0" err="1"/>
              <a:t>Adv</a:t>
            </a:r>
            <a:r>
              <a:rPr lang="it-IT" sz="1100" dirty="0"/>
              <a:t> </a:t>
            </a:r>
            <a:r>
              <a:rPr lang="it-IT" sz="1100" dirty="0" err="1"/>
              <a:t>Surg</a:t>
            </a:r>
            <a:r>
              <a:rPr lang="it-IT" sz="1100" dirty="0"/>
              <a:t> Tech A. 2025 Aug;35(8):621-639. </a:t>
            </a:r>
            <a:r>
              <a:rPr lang="it-IT" sz="1100" dirty="0" err="1"/>
              <a:t>doi</a:t>
            </a:r>
            <a:r>
              <a:rPr lang="it-IT" sz="1100" dirty="0"/>
              <a:t>: 10.1089/lap.2025.0088. Epub 2025 Jun 17. PMID: 40524569.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189217"/>
            <a:ext cx="3340894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6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the Data Shows</a:t>
            </a:r>
            <a:endParaRPr lang="en-US" sz="3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132812" y="816623"/>
            <a:ext cx="2936101" cy="1140172"/>
          </a:xfrm>
          <a:prstGeom prst="roundRect">
            <a:avLst>
              <a:gd name="adj" fmla="val 6015"/>
            </a:avLst>
          </a:prstGeom>
          <a:solidFill>
            <a:srgbClr val="FFFFFF"/>
          </a:solidFill>
          <a:ln w="14288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118524" y="816623"/>
            <a:ext cx="57150" cy="1140172"/>
          </a:xfrm>
          <a:prstGeom prst="roundRect">
            <a:avLst>
              <a:gd name="adj" fmla="val 32558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13935" y="954884"/>
            <a:ext cx="183095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Lower Conversion Rates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13935" y="1223147"/>
            <a:ext cx="2315170" cy="595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RR 0.54 across 14 RCTs, the most robust finding, confirmed by trial sequential analysis.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333718" y="816623"/>
            <a:ext cx="2555559" cy="1140172"/>
          </a:xfrm>
          <a:prstGeom prst="roundRect">
            <a:avLst>
              <a:gd name="adj" fmla="val 6015"/>
            </a:avLst>
          </a:prstGeom>
          <a:solidFill>
            <a:srgbClr val="FFFFFF"/>
          </a:solidFill>
          <a:ln w="14288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284405" y="816623"/>
            <a:ext cx="57150" cy="1140172"/>
          </a:xfrm>
          <a:prstGeom prst="roundRect">
            <a:avLst>
              <a:gd name="adj" fmla="val 32558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3435772" y="954884"/>
            <a:ext cx="1648792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Shorter Hospital Stay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435772" y="1223147"/>
            <a:ext cx="2315245" cy="595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0.5–1 day reduction, consistently demonstrated across propensity-matched and database studies.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156125" y="816623"/>
            <a:ext cx="2634555" cy="1140172"/>
          </a:xfrm>
          <a:prstGeom prst="roundRect">
            <a:avLst>
              <a:gd name="adj" fmla="val 6015"/>
            </a:avLst>
          </a:prstGeom>
          <a:solidFill>
            <a:srgbClr val="FFFFFF"/>
          </a:solidFill>
          <a:ln w="14288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141837" y="816623"/>
            <a:ext cx="57150" cy="1140172"/>
          </a:xfrm>
          <a:prstGeom prst="roundRect">
            <a:avLst>
              <a:gd name="adj" fmla="val 32558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337248" y="954884"/>
            <a:ext cx="15940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Fewer Complications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6337248" y="1223147"/>
            <a:ext cx="2315170" cy="595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RR 0.64–0.89 in RCT meta-analyses; 20% reduction in postoperative ileus in NSQIP data.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1191042" y="2256299"/>
            <a:ext cx="2634555" cy="1338635"/>
          </a:xfrm>
          <a:prstGeom prst="roundRect">
            <a:avLst>
              <a:gd name="adj" fmla="val 5123"/>
            </a:avLst>
          </a:prstGeom>
          <a:solidFill>
            <a:srgbClr val="FFFFFF"/>
          </a:solidFill>
          <a:ln w="14288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1176754" y="2256299"/>
            <a:ext cx="57150" cy="1338635"/>
          </a:xfrm>
          <a:prstGeom prst="roundRect">
            <a:avLst>
              <a:gd name="adj" fmla="val 32558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72165" y="2394560"/>
            <a:ext cx="1591940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Lymph Node Harvest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372165" y="2662823"/>
            <a:ext cx="2315170" cy="595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Equivalent or superior harvest, particularly for right hemicolectomy with CME.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888687" y="2256299"/>
            <a:ext cx="3313520" cy="1338635"/>
          </a:xfrm>
          <a:prstGeom prst="roundRect">
            <a:avLst>
              <a:gd name="adj" fmla="val 5123"/>
            </a:avLst>
          </a:prstGeom>
          <a:solidFill>
            <a:srgbClr val="FFFFFF"/>
          </a:solidFill>
          <a:ln w="14288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874399" y="2256299"/>
            <a:ext cx="57150" cy="1338635"/>
          </a:xfrm>
          <a:prstGeom prst="roundRect">
            <a:avLst>
              <a:gd name="adj" fmla="val 32558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5069811" y="2394560"/>
            <a:ext cx="206930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Long-Term Survival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5069811" y="2662823"/>
            <a:ext cx="3053653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Improved 5-year survival: Stage II (66.9% vs. 56.8%) and Stage III (78.6% vs. 64.9%), though subject to selection bias.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5323BD69-F922-9990-AAF3-2A60CEC3FA97}"/>
              </a:ext>
            </a:extLst>
          </p:cNvPr>
          <p:cNvSpPr txBox="1"/>
          <p:nvPr/>
        </p:nvSpPr>
        <p:spPr>
          <a:xfrm>
            <a:off x="0" y="408794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800" dirty="0"/>
              <a:t>- Emile SH, </a:t>
            </a:r>
            <a:r>
              <a:rPr lang="it-IT" sz="800" dirty="0" err="1"/>
              <a:t>Horesh</a:t>
            </a:r>
            <a:r>
              <a:rPr lang="it-IT" sz="800" dirty="0"/>
              <a:t> N, </a:t>
            </a:r>
            <a:r>
              <a:rPr lang="it-IT" sz="800" dirty="0" err="1"/>
              <a:t>Garoufalia</a:t>
            </a:r>
            <a:r>
              <a:rPr lang="it-IT" sz="800" dirty="0"/>
              <a:t> Z, Gefen R, Zhou P, Strassman V, </a:t>
            </a:r>
            <a:r>
              <a:rPr lang="it-IT" sz="800" dirty="0" err="1"/>
              <a:t>Wexner</a:t>
            </a:r>
            <a:r>
              <a:rPr lang="it-IT" sz="800" dirty="0"/>
              <a:t> SD. </a:t>
            </a:r>
            <a:r>
              <a:rPr lang="it-IT" sz="800" dirty="0" err="1"/>
              <a:t>Robotic</a:t>
            </a:r>
            <a:r>
              <a:rPr lang="it-IT" sz="800" dirty="0"/>
              <a:t> and </a:t>
            </a:r>
            <a:r>
              <a:rPr lang="it-IT" sz="800" dirty="0" err="1"/>
              <a:t>laparoscopic</a:t>
            </a:r>
            <a:r>
              <a:rPr lang="it-IT" sz="800" dirty="0"/>
              <a:t> </a:t>
            </a:r>
            <a:r>
              <a:rPr lang="it-IT" sz="800" dirty="0" err="1"/>
              <a:t>colectomy</a:t>
            </a:r>
            <a:r>
              <a:rPr lang="it-IT" sz="800" dirty="0"/>
              <a:t>: </a:t>
            </a:r>
            <a:r>
              <a:rPr lang="it-IT" sz="800" dirty="0" err="1"/>
              <a:t>propensity</a:t>
            </a:r>
            <a:r>
              <a:rPr lang="it-IT" sz="800" dirty="0"/>
              <a:t> score-</a:t>
            </a:r>
            <a:r>
              <a:rPr lang="it-IT" sz="800" dirty="0" err="1"/>
              <a:t>matched</a:t>
            </a:r>
            <a:r>
              <a:rPr lang="it-IT" sz="800" dirty="0"/>
              <a:t> </a:t>
            </a:r>
            <a:r>
              <a:rPr lang="it-IT" sz="800" dirty="0" err="1"/>
              <a:t>outcomes</a:t>
            </a:r>
            <a:r>
              <a:rPr lang="it-IT" sz="800" dirty="0"/>
              <a:t> from a national </a:t>
            </a:r>
            <a:r>
              <a:rPr lang="it-IT" sz="800" dirty="0" err="1"/>
              <a:t>cancer</a:t>
            </a:r>
            <a:r>
              <a:rPr lang="it-IT" sz="800" dirty="0"/>
              <a:t> database. Br J </a:t>
            </a:r>
            <a:r>
              <a:rPr lang="it-IT" sz="800" dirty="0" err="1"/>
              <a:t>Surg</a:t>
            </a:r>
            <a:r>
              <a:rPr lang="it-IT" sz="800" dirty="0"/>
              <a:t>. 2023 May 16;110(6):717-726. </a:t>
            </a:r>
            <a:r>
              <a:rPr lang="it-IT" sz="800" dirty="0" err="1"/>
              <a:t>doi</a:t>
            </a:r>
            <a:r>
              <a:rPr lang="it-IT" sz="800" dirty="0"/>
              <a:t>: 10.1093/</a:t>
            </a:r>
            <a:r>
              <a:rPr lang="it-IT" sz="800" dirty="0" err="1"/>
              <a:t>bjs</a:t>
            </a:r>
            <a:r>
              <a:rPr lang="it-IT" sz="800" dirty="0"/>
              <a:t>/znad096. PMID: 37075480.</a:t>
            </a:r>
          </a:p>
          <a:p>
            <a:r>
              <a:rPr lang="it-IT" sz="800" dirty="0"/>
              <a:t>-Huang Z, Huang S, Huang Y, Luo R, Liang W. </a:t>
            </a:r>
            <a:r>
              <a:rPr lang="it-IT" sz="800" dirty="0" err="1"/>
              <a:t>Comparison</a:t>
            </a:r>
            <a:r>
              <a:rPr lang="it-IT" sz="800" dirty="0"/>
              <a:t> of </a:t>
            </a:r>
            <a:r>
              <a:rPr lang="it-IT" sz="800" dirty="0" err="1"/>
              <a:t>robotic-assisted</a:t>
            </a:r>
            <a:r>
              <a:rPr lang="it-IT" sz="800" dirty="0"/>
              <a:t> versus </a:t>
            </a:r>
            <a:r>
              <a:rPr lang="it-IT" sz="800" dirty="0" err="1"/>
              <a:t>conventional</a:t>
            </a:r>
            <a:r>
              <a:rPr lang="it-IT" sz="800" dirty="0"/>
              <a:t> </a:t>
            </a:r>
            <a:r>
              <a:rPr lang="it-IT" sz="800" dirty="0" err="1"/>
              <a:t>laparoscopic</a:t>
            </a:r>
            <a:r>
              <a:rPr lang="it-IT" sz="800" dirty="0"/>
              <a:t> surgery in </a:t>
            </a:r>
            <a:r>
              <a:rPr lang="it-IT" sz="800" dirty="0" err="1"/>
              <a:t>colorectal</a:t>
            </a:r>
            <a:r>
              <a:rPr lang="it-IT" sz="800" dirty="0"/>
              <a:t> </a:t>
            </a:r>
            <a:r>
              <a:rPr lang="it-IT" sz="800" dirty="0" err="1"/>
              <a:t>cancer</a:t>
            </a:r>
            <a:r>
              <a:rPr lang="it-IT" sz="800" dirty="0"/>
              <a:t> </a:t>
            </a:r>
            <a:r>
              <a:rPr lang="it-IT" sz="800" dirty="0" err="1"/>
              <a:t>resection</a:t>
            </a:r>
            <a:r>
              <a:rPr lang="it-IT" sz="800" dirty="0"/>
              <a:t>: a </a:t>
            </a:r>
            <a:r>
              <a:rPr lang="it-IT" sz="800" dirty="0" err="1"/>
              <a:t>systemic</a:t>
            </a:r>
            <a:r>
              <a:rPr lang="it-IT" sz="800" dirty="0"/>
              <a:t> review and meta-</a:t>
            </a:r>
            <a:r>
              <a:rPr lang="it-IT" sz="800" dirty="0" err="1"/>
              <a:t>analysis</a:t>
            </a:r>
            <a:r>
              <a:rPr lang="it-IT" sz="800" dirty="0"/>
              <a:t> of </a:t>
            </a:r>
            <a:r>
              <a:rPr lang="it-IT" sz="800" dirty="0" err="1"/>
              <a:t>randomized</a:t>
            </a:r>
            <a:r>
              <a:rPr lang="it-IT" sz="800" dirty="0"/>
              <a:t> </a:t>
            </a:r>
            <a:r>
              <a:rPr lang="it-IT" sz="800" dirty="0" err="1"/>
              <a:t>controlled</a:t>
            </a:r>
            <a:r>
              <a:rPr lang="it-IT" sz="800" dirty="0"/>
              <a:t> trials. Front </a:t>
            </a:r>
            <a:r>
              <a:rPr lang="it-IT" sz="800" dirty="0" err="1"/>
              <a:t>Oncol</a:t>
            </a:r>
            <a:r>
              <a:rPr lang="it-IT" sz="800" dirty="0"/>
              <a:t>. 2023 Oct 26;13:1273378. </a:t>
            </a:r>
            <a:r>
              <a:rPr lang="it-IT" sz="800" dirty="0" err="1"/>
              <a:t>doi</a:t>
            </a:r>
            <a:r>
              <a:rPr lang="it-IT" sz="800" dirty="0"/>
              <a:t>: 10.3389/fonc.2023.1273378. PMID: 37965455; PMCID: PMC10641393.</a:t>
            </a:r>
          </a:p>
          <a:p>
            <a:r>
              <a:rPr lang="it-IT" sz="800" dirty="0"/>
              <a:t>-Filho MO, Lenzi MC, de Lima PEC, Amaral MA, Avelino PAS, Almeida PL, Neto APM, Souza DLS, de Campos ECR. </a:t>
            </a:r>
            <a:r>
              <a:rPr lang="it-IT" sz="800" dirty="0" err="1"/>
              <a:t>Redefining</a:t>
            </a:r>
            <a:r>
              <a:rPr lang="it-IT" sz="800" dirty="0"/>
              <a:t> Precision: A </a:t>
            </a:r>
            <a:r>
              <a:rPr lang="it-IT" sz="800" dirty="0" err="1"/>
              <a:t>Systematic</a:t>
            </a:r>
            <a:r>
              <a:rPr lang="it-IT" sz="800" dirty="0"/>
              <a:t> Review and Meta-Analysis of </a:t>
            </a:r>
            <a:r>
              <a:rPr lang="it-IT" sz="800" dirty="0" err="1"/>
              <a:t>Randomized</a:t>
            </a:r>
            <a:r>
              <a:rPr lang="it-IT" sz="800" dirty="0"/>
              <a:t> </a:t>
            </a:r>
            <a:r>
              <a:rPr lang="it-IT" sz="800" dirty="0" err="1"/>
              <a:t>Controlled</a:t>
            </a:r>
            <a:r>
              <a:rPr lang="it-IT" sz="800" dirty="0"/>
              <a:t> Trials </a:t>
            </a:r>
            <a:r>
              <a:rPr lang="it-IT" sz="800" dirty="0" err="1"/>
              <a:t>Comparing</a:t>
            </a:r>
            <a:r>
              <a:rPr lang="it-IT" sz="800" dirty="0"/>
              <a:t> </a:t>
            </a:r>
            <a:r>
              <a:rPr lang="it-IT" sz="800" dirty="0" err="1"/>
              <a:t>Robotic-Assisted</a:t>
            </a:r>
            <a:r>
              <a:rPr lang="it-IT" sz="800" dirty="0"/>
              <a:t> Versus </a:t>
            </a:r>
            <a:r>
              <a:rPr lang="it-IT" sz="800" dirty="0" err="1"/>
              <a:t>Laparoscopic</a:t>
            </a:r>
            <a:r>
              <a:rPr lang="it-IT" sz="800" dirty="0"/>
              <a:t> Surgery in </a:t>
            </a:r>
            <a:r>
              <a:rPr lang="it-IT" sz="800" dirty="0" err="1"/>
              <a:t>Colorectal</a:t>
            </a:r>
            <a:r>
              <a:rPr lang="it-IT" sz="800" dirty="0"/>
              <a:t> Cancer. J </a:t>
            </a:r>
            <a:r>
              <a:rPr lang="it-IT" sz="800" dirty="0" err="1"/>
              <a:t>Surg</a:t>
            </a:r>
            <a:r>
              <a:rPr lang="it-IT" sz="800" dirty="0"/>
              <a:t> </a:t>
            </a:r>
            <a:r>
              <a:rPr lang="it-IT" sz="800" dirty="0" err="1"/>
              <a:t>Oncol</a:t>
            </a:r>
            <a:r>
              <a:rPr lang="it-IT" sz="800" dirty="0"/>
              <a:t>. 2025 Dec;132(7):1224-1234. </a:t>
            </a:r>
            <a:r>
              <a:rPr lang="it-IT" sz="800" dirty="0" err="1"/>
              <a:t>doi</a:t>
            </a:r>
            <a:r>
              <a:rPr lang="it-IT" sz="800" dirty="0"/>
              <a:t>: 10.1002/jso.70098. Epub 2025 Sep 29. PMID: 41020446.</a:t>
            </a:r>
          </a:p>
          <a:p>
            <a:r>
              <a:rPr lang="it-IT" sz="800" dirty="0"/>
              <a:t>-Mirkin KA, </a:t>
            </a:r>
            <a:r>
              <a:rPr lang="it-IT" sz="800" dirty="0" err="1"/>
              <a:t>Kulaylat</a:t>
            </a:r>
            <a:r>
              <a:rPr lang="it-IT" sz="800" dirty="0"/>
              <a:t> AS, </a:t>
            </a:r>
            <a:r>
              <a:rPr lang="it-IT" sz="800" dirty="0" err="1"/>
              <a:t>Hollenbeak</a:t>
            </a:r>
            <a:r>
              <a:rPr lang="it-IT" sz="800" dirty="0"/>
              <a:t> CS, </a:t>
            </a:r>
            <a:r>
              <a:rPr lang="it-IT" sz="800" dirty="0" err="1"/>
              <a:t>Messaris</a:t>
            </a:r>
            <a:r>
              <a:rPr lang="it-IT" sz="800" dirty="0"/>
              <a:t> E. </a:t>
            </a:r>
            <a:r>
              <a:rPr lang="it-IT" sz="800" dirty="0" err="1"/>
              <a:t>Robotic</a:t>
            </a:r>
            <a:r>
              <a:rPr lang="it-IT" sz="800" dirty="0"/>
              <a:t> versus </a:t>
            </a:r>
            <a:r>
              <a:rPr lang="it-IT" sz="800" dirty="0" err="1"/>
              <a:t>laparoscopic</a:t>
            </a:r>
            <a:r>
              <a:rPr lang="it-IT" sz="800" dirty="0"/>
              <a:t> </a:t>
            </a:r>
            <a:r>
              <a:rPr lang="it-IT" sz="800" dirty="0" err="1"/>
              <a:t>colectomy</a:t>
            </a:r>
            <a:r>
              <a:rPr lang="it-IT" sz="800" dirty="0"/>
              <a:t> for stage I-III colon </a:t>
            </a:r>
            <a:r>
              <a:rPr lang="it-IT" sz="800" dirty="0" err="1"/>
              <a:t>cancer</a:t>
            </a:r>
            <a:r>
              <a:rPr lang="it-IT" sz="800" dirty="0"/>
              <a:t>: </a:t>
            </a:r>
            <a:r>
              <a:rPr lang="it-IT" sz="800" dirty="0" err="1"/>
              <a:t>oncologic</a:t>
            </a:r>
            <a:r>
              <a:rPr lang="it-IT" sz="800" dirty="0"/>
              <a:t> and long-</a:t>
            </a:r>
            <a:r>
              <a:rPr lang="it-IT" sz="800" dirty="0" err="1"/>
              <a:t>term</a:t>
            </a:r>
            <a:r>
              <a:rPr lang="it-IT" sz="800" dirty="0"/>
              <a:t> survival </a:t>
            </a:r>
            <a:r>
              <a:rPr lang="it-IT" sz="800" dirty="0" err="1"/>
              <a:t>outcomes</a:t>
            </a:r>
            <a:r>
              <a:rPr lang="it-IT" sz="800" dirty="0"/>
              <a:t>. </a:t>
            </a:r>
            <a:r>
              <a:rPr lang="it-IT" sz="800" dirty="0" err="1"/>
              <a:t>Surg</a:t>
            </a:r>
            <a:r>
              <a:rPr lang="it-IT" sz="800" dirty="0"/>
              <a:t> </a:t>
            </a:r>
            <a:r>
              <a:rPr lang="it-IT" sz="800" dirty="0" err="1"/>
              <a:t>Endosc</a:t>
            </a:r>
            <a:r>
              <a:rPr lang="it-IT" sz="800" dirty="0"/>
              <a:t>. 2018 Jun;32(6):2894-2901. </a:t>
            </a:r>
            <a:r>
              <a:rPr lang="it-IT" sz="800" dirty="0" err="1"/>
              <a:t>doi</a:t>
            </a:r>
            <a:r>
              <a:rPr lang="it-IT" sz="800" dirty="0"/>
              <a:t>: 10.1007/s00464-017-5999-6. Epub 2017 Dec 22. PMID: 29273877.</a:t>
            </a:r>
          </a:p>
          <a:p>
            <a:pPr marL="171450" indent="-171450">
              <a:buFontTx/>
              <a:buChar char="-"/>
            </a:pPr>
            <a:endParaRPr lang="it-IT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238433"/>
            <a:ext cx="7571631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6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Addressing the "Hype" Counterarguments</a:t>
            </a:r>
            <a:endParaRPr lang="en-US" sz="3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73629" y="2387703"/>
            <a:ext cx="2634555" cy="2035300"/>
          </a:xfrm>
          <a:prstGeom prst="roundRect">
            <a:avLst>
              <a:gd name="adj" fmla="val 109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297602" y="2509636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"It costs too much."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297602" y="2777899"/>
            <a:ext cx="2386608" cy="14307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Cost is real but evolving. New platforms (Medtronic Hugo, CMR Versius, J&amp;J Ottava and the Asian Robots) will drive costs down. Plus, analyses ignoring downstream savings from fewer complications and shorter stays are incomplete.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932158" y="2385661"/>
            <a:ext cx="2634630" cy="2035299"/>
          </a:xfrm>
          <a:prstGeom prst="roundRect">
            <a:avLst>
              <a:gd name="adj" fmla="val 109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3056132" y="2509636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"It takes longer."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056131" y="2777899"/>
            <a:ext cx="2471089" cy="14307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Operative times are 25–50 minutes longer on average, but docking time decreases with team experience. A longer operation that avoids conversion is a worthwhile trade-off.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5690761" y="2385661"/>
            <a:ext cx="3306281" cy="2035299"/>
          </a:xfrm>
          <a:prstGeom prst="roundRect">
            <a:avLst>
              <a:gd name="adj" fmla="val 109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it-IT" sz="32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688192" y="2509636"/>
            <a:ext cx="2185467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"No survival benefit in RCTs."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814735" y="2777899"/>
            <a:ext cx="3133322" cy="992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Absence of evidence is not evidence of absence. Perioperative benefits are proven and clinically meaningful in their own right while long-term RCT data matures.</a:t>
            </a:r>
            <a:endParaRPr lang="en-US" sz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4" name="Immagine 3" descr="The image depicts Mickey Mouse jumping into a pile of scattered money.&#10;&#10;Il contenuto generato dall'IA potrebbe non essere corretto.">
            <a:extLst>
              <a:ext uri="{FF2B5EF4-FFF2-40B4-BE49-F238E27FC236}">
                <a16:creationId xmlns:a16="http://schemas.microsoft.com/office/drawing/2014/main" id="{55E61B8E-51F4-4741-4544-DA669C89BE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629" y="774627"/>
            <a:ext cx="2634555" cy="1481937"/>
          </a:xfrm>
          <a:prstGeom prst="rect">
            <a:avLst/>
          </a:prstGeom>
        </p:spPr>
      </p:pic>
      <p:pic>
        <p:nvPicPr>
          <p:cNvPr id="15" name="Immagine 14" descr="The image depicts a skeletal figure seated on a bench, gazing out of a window into a serene, natural landscape.&#10;&#10;Il contenuto generato dall'IA potrebbe non essere corretto.">
            <a:extLst>
              <a:ext uri="{FF2B5EF4-FFF2-40B4-BE49-F238E27FC236}">
                <a16:creationId xmlns:a16="http://schemas.microsoft.com/office/drawing/2014/main" id="{D127CD9C-EB7E-401B-796B-D401E32DCD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1231" r="1231" b="15476"/>
          <a:stretch>
            <a:fillRect/>
          </a:stretch>
        </p:blipFill>
        <p:spPr>
          <a:xfrm>
            <a:off x="2932232" y="774627"/>
            <a:ext cx="2634556" cy="1481937"/>
          </a:xfrm>
          <a:prstGeom prst="rect">
            <a:avLst/>
          </a:prstGeom>
        </p:spPr>
      </p:pic>
      <p:pic>
        <p:nvPicPr>
          <p:cNvPr id="17" name="Immagine 16" descr="The image shows a person wearing a dark green backpack and hiking gear, standing amidst a green, leafy forest backdrop.&#10;&#10;Il contenuto generato dall'IA potrebbe non essere corretto.">
            <a:extLst>
              <a:ext uri="{FF2B5EF4-FFF2-40B4-BE49-F238E27FC236}">
                <a16:creationId xmlns:a16="http://schemas.microsoft.com/office/drawing/2014/main" id="{8700FACB-D67A-BA01-3863-9D90AE04D29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6814"/>
          <a:stretch>
            <a:fillRect/>
          </a:stretch>
        </p:blipFill>
        <p:spPr>
          <a:xfrm>
            <a:off x="6145251" y="774627"/>
            <a:ext cx="2397299" cy="1491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06822" y="345579"/>
            <a:ext cx="5436766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2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Most Honest Counterargument</a:t>
            </a:r>
            <a:endParaRPr lang="en-US" sz="3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92857" y="1308806"/>
            <a:ext cx="7965728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2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"Expert laparoscopists don't need it."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06822" y="1169279"/>
            <a:ext cx="14288" cy="477515"/>
          </a:xfrm>
          <a:prstGeom prst="rect">
            <a:avLst/>
          </a:prstGeom>
          <a:solidFill>
            <a:srgbClr val="3E2513"/>
          </a:solidFill>
          <a:ln/>
        </p:spPr>
        <p:txBody>
          <a:bodyPr/>
          <a:lstStyle/>
          <a:p>
            <a:endParaRPr lang="it-IT" sz="36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252213" y="2353737"/>
            <a:ext cx="4103191" cy="1282496"/>
          </a:xfrm>
          <a:prstGeom prst="roundRect">
            <a:avLst>
              <a:gd name="adj" fmla="val 1620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it-IT" sz="36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76187" y="2477710"/>
            <a:ext cx="2064990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True at the Individual Level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76187" y="2795533"/>
            <a:ext cx="3855244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For Dr. X in a high-volume center, this is correct. Expert laparoscopists achieve excellent results without robotics.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3437" y="2477710"/>
            <a:ext cx="2533724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4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Irrelevant at the Population Level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573437" y="2795533"/>
            <a:ext cx="4484838" cy="595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question is whether the 80-year-old patient with BMI 40 and a splenic flexure tumor at a community hospital deserves a minimally invasive operation. The answer is of course yes! </a:t>
            </a:r>
            <a:r>
              <a:rPr lang="en-US" sz="14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Robotics makes that possible.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21643" y="187164"/>
            <a:ext cx="5205933" cy="3209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8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Cost Trajectory Mirrors Laparoscopy</a:t>
            </a:r>
            <a:endParaRPr lang="en-US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643" y="796603"/>
            <a:ext cx="8100640" cy="364524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2069019" y="678031"/>
            <a:ext cx="1568169" cy="4381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Laparoscopy 1990s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1836341" y="1158063"/>
            <a:ext cx="1968219" cy="320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Initially costly with limited access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24715" y="1941097"/>
            <a:ext cx="313994" cy="313994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3860487" y="3616947"/>
            <a:ext cx="1425385" cy="2190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Robotics Today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1589166" y="4584497"/>
            <a:ext cx="5872655" cy="4804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Premium, almost single-vendor market, new entrants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16183" y="3086079"/>
            <a:ext cx="313994" cy="313994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597432" y="680221"/>
            <a:ext cx="1417596" cy="2190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Future Standard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5487216" y="961598"/>
            <a:ext cx="1762672" cy="728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Competition lowers cost and broad adoption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76495" y="1909941"/>
            <a:ext cx="313994" cy="313994"/>
          </a:xfrm>
          <a:prstGeom prst="rect">
            <a:avLst/>
          </a:prstGeom>
        </p:spPr>
      </p:pic>
      <p:sp>
        <p:nvSpPr>
          <p:cNvPr id="14" name="Rettangolo 13">
            <a:extLst>
              <a:ext uri="{FF2B5EF4-FFF2-40B4-BE49-F238E27FC236}">
                <a16:creationId xmlns:a16="http://schemas.microsoft.com/office/drawing/2014/main" id="{7E0D6FEF-BFB6-482C-AAA7-BF4100BE4C5E}"/>
              </a:ext>
            </a:extLst>
          </p:cNvPr>
          <p:cNvSpPr/>
          <p:nvPr/>
        </p:nvSpPr>
        <p:spPr>
          <a:xfrm>
            <a:off x="597598" y="528042"/>
            <a:ext cx="7948728" cy="393523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US" sz="2400" dirty="0"/>
              <a:t>The cost trajectory of robotics mirrors that of laparoscopy in the 1990s — initially expensive, eventually standard. Dismissing robotics as "hype" is equivalent to dismissing laparoscopy in 1995 because open surgery "worked fine."</a:t>
            </a:r>
          </a:p>
        </p:txBody>
      </p:sp>
      <p:pic>
        <p:nvPicPr>
          <p:cNvPr id="16" name="Immagine 15" descr="The image is an abstract or title page from an academic journal article discussing a revised prognosis on laparoscopy, authored by Tommaso Violante, Davide Ferrari, Marco Novelli, and David Larson, and published in the Annals of Surgery.&#10;&#10;Il contenuto generato dall'IA potrebbe non essere corretto.">
            <a:extLst>
              <a:ext uri="{FF2B5EF4-FFF2-40B4-BE49-F238E27FC236}">
                <a16:creationId xmlns:a16="http://schemas.microsoft.com/office/drawing/2014/main" id="{F2532EFB-E504-3984-3DF8-4764306EAF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8533" y="740293"/>
            <a:ext cx="5463288" cy="1572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10" grpId="0" animBg="1"/>
      <p:bldP spid="11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55122" y="55758"/>
            <a:ext cx="5404757" cy="775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2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 Platform, Not a Destination</a:t>
            </a:r>
            <a:endParaRPr lang="en-US" sz="3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155122" y="854119"/>
            <a:ext cx="2551339" cy="3273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Robotic surgery is not just a tool, it is a </a:t>
            </a:r>
            <a:r>
              <a:rPr lang="en-US" sz="22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platform for future innovation</a:t>
            </a:r>
            <a:r>
              <a:rPr lang="en-US" sz="22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that extends its value well beyond current capabilities.</a:t>
            </a:r>
            <a:endParaRPr lang="en-US" sz="2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6" name="Immagine 5" descr="The image shows a person wearing a black leather jacket against a backdrop of clouds and a dramatic, possibly stormy sky.&#10;&#10;Il contenuto generato dall'IA potrebbe non essere corretto.">
            <a:extLst>
              <a:ext uri="{FF2B5EF4-FFF2-40B4-BE49-F238E27FC236}">
                <a16:creationId xmlns:a16="http://schemas.microsoft.com/office/drawing/2014/main" id="{CFE4204A-12F6-E1BD-99CB-139BFE996E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7225" y="854119"/>
            <a:ext cx="5820228" cy="327387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199066"/>
            <a:ext cx="3766914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2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Innovation Platform</a:t>
            </a:r>
            <a:endParaRPr lang="en-US" sz="3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255274" y="2598018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Telesurgery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255274" y="2866281"/>
            <a:ext cx="1921669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Enabling world-class surgeons to operate across borders, eliminating geographical disparities in healthcare access.</a:t>
            </a:r>
          </a:p>
        </p:txBody>
      </p:sp>
      <p:sp>
        <p:nvSpPr>
          <p:cNvPr id="7" name="Text 3"/>
          <p:cNvSpPr/>
          <p:nvPr/>
        </p:nvSpPr>
        <p:spPr>
          <a:xfrm>
            <a:off x="2503398" y="2598018"/>
            <a:ext cx="1593131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Artificial Intelligence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2503398" y="2866281"/>
            <a:ext cx="1921669" cy="595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Anatomical recognition, critical structure identification, and intraoperative decision support.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4951542" y="2598018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Single-Port Surgery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4951542" y="2866281"/>
            <a:ext cx="1921669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Further reduction in invasiveness beyond conventional multi-port approaches.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Text 7"/>
          <p:cNvSpPr/>
          <p:nvPr/>
        </p:nvSpPr>
        <p:spPr>
          <a:xfrm>
            <a:off x="7224149" y="2598018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Telementoring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7224149" y="2866281"/>
            <a:ext cx="1921743" cy="992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console architecture uniquely enables expert guidance from a distance,  further supporting the democratization thesis.</a:t>
            </a:r>
            <a:endParaRPr lang="en-US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6" name="Immagine 5" descr="The image shows an elderly man, presumably with white hair and glasses, intently looking through a pair of gogglesses at a monitor displaying a surgical procedure, possibly for educational or medical training purposes.&#10;&#10;Il contenuto generato dall'IA potrebbe non essere corretto.">
            <a:extLst>
              <a:ext uri="{FF2B5EF4-FFF2-40B4-BE49-F238E27FC236}">
                <a16:creationId xmlns:a16="http://schemas.microsoft.com/office/drawing/2014/main" id="{0D515E06-71A4-BF4C-B034-474991FA8C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382" y="967468"/>
            <a:ext cx="1926772" cy="1445079"/>
          </a:xfrm>
          <a:prstGeom prst="rect">
            <a:avLst/>
          </a:prstGeom>
        </p:spPr>
      </p:pic>
      <p:pic>
        <p:nvPicPr>
          <p:cNvPr id="12" name="Immagine 11" descr="ChatGPT&#10;&#10;Il contenuto generato dall'IA potrebbe non essere corretto.">
            <a:extLst>
              <a:ext uri="{FF2B5EF4-FFF2-40B4-BE49-F238E27FC236}">
                <a16:creationId xmlns:a16="http://schemas.microsoft.com/office/drawing/2014/main" id="{43E11B44-6427-C022-F54B-D4DF67FFEB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724" y="1163411"/>
            <a:ext cx="2053374" cy="1249136"/>
          </a:xfrm>
          <a:prstGeom prst="rect">
            <a:avLst/>
          </a:prstGeom>
        </p:spPr>
      </p:pic>
      <p:pic>
        <p:nvPicPr>
          <p:cNvPr id="16" name="Immagine 15" descr="The image depicts a white dental chair with an integrated dental X-ray machine, showcasing a sleek, modern design.&#10;&#10;Il contenuto generato dall'IA potrebbe non essere corretto.">
            <a:extLst>
              <a:ext uri="{FF2B5EF4-FFF2-40B4-BE49-F238E27FC236}">
                <a16:creationId xmlns:a16="http://schemas.microsoft.com/office/drawing/2014/main" id="{993C4AB0-8B82-3AA0-26F6-4DA71428A2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211" y="1125736"/>
            <a:ext cx="1863824" cy="1397868"/>
          </a:xfrm>
          <a:prstGeom prst="rect">
            <a:avLst/>
          </a:prstGeom>
        </p:spPr>
      </p:pic>
      <p:pic>
        <p:nvPicPr>
          <p:cNvPr id="18" name="Immagine 17" descr="The image shows a person in an office setting, possibly a meeting or workstation, using a computer and possibly a tablet, with a timestamp and date noted on the screen.&#10;&#10;Il contenuto generato dall'IA potrebbe non essere corretto.">
            <a:extLst>
              <a:ext uri="{FF2B5EF4-FFF2-40B4-BE49-F238E27FC236}">
                <a16:creationId xmlns:a16="http://schemas.microsoft.com/office/drawing/2014/main" id="{697AE908-4A1D-CB09-DC99-7A5F4A62A6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25052" y="1125736"/>
            <a:ext cx="1835250" cy="1310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E0EC6-0833-BC75-F061-648759B36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gnaposto testo 5">
            <a:extLst>
              <a:ext uri="{FF2B5EF4-FFF2-40B4-BE49-F238E27FC236}">
                <a16:creationId xmlns:a16="http://schemas.microsoft.com/office/drawing/2014/main" id="{A5E69F20-8338-E24C-333E-6F843938916F}"/>
              </a:ext>
            </a:extLst>
          </p:cNvPr>
          <p:cNvSpPr txBox="1">
            <a:spLocks/>
          </p:cNvSpPr>
          <p:nvPr/>
        </p:nvSpPr>
        <p:spPr>
          <a:xfrm>
            <a:off x="311572" y="160782"/>
            <a:ext cx="8424862" cy="388627"/>
          </a:xfrm>
          <a:prstGeom prst="rect">
            <a:avLst/>
          </a:prstGeom>
        </p:spPr>
        <p:txBody>
          <a:bodyPr/>
          <a:lstStyle/>
          <a:p>
            <a:r>
              <a:rPr lang="it-IT" b="1" kern="0" dirty="0" err="1">
                <a:solidFill>
                  <a:srgbClr val="C00000"/>
                </a:solidFill>
                <a:latin typeface="Century Gothic" panose="020B0502020202020204" pitchFamily="34" charset="0"/>
              </a:rPr>
              <a:t>Need</a:t>
            </a:r>
            <a:r>
              <a:rPr lang="it-IT" b="1" kern="0" dirty="0">
                <a:solidFill>
                  <a:srgbClr val="C00000"/>
                </a:solidFill>
                <a:latin typeface="Century Gothic" panose="020B0502020202020204" pitchFamily="34" charset="0"/>
              </a:rPr>
              <a:t> for </a:t>
            </a:r>
            <a:r>
              <a:rPr lang="it-IT" b="1" kern="0" dirty="0" err="1">
                <a:solidFill>
                  <a:srgbClr val="C00000"/>
                </a:solidFill>
                <a:latin typeface="Century Gothic" panose="020B0502020202020204" pitchFamily="34" charset="0"/>
              </a:rPr>
              <a:t>objective</a:t>
            </a:r>
            <a:r>
              <a:rPr lang="it-IT" b="1" kern="0" dirty="0">
                <a:solidFill>
                  <a:srgbClr val="C00000"/>
                </a:solidFill>
                <a:latin typeface="Century Gothic" panose="020B0502020202020204" pitchFamily="34" charset="0"/>
              </a:rPr>
              <a:t> </a:t>
            </a:r>
            <a:r>
              <a:rPr lang="it-IT" b="1" kern="0" dirty="0" err="1">
                <a:solidFill>
                  <a:srgbClr val="C00000"/>
                </a:solidFill>
                <a:latin typeface="Century Gothic" panose="020B0502020202020204" pitchFamily="34" charset="0"/>
              </a:rPr>
              <a:t>metrics</a:t>
            </a:r>
            <a:r>
              <a:rPr lang="it-IT" b="1" kern="0" dirty="0">
                <a:solidFill>
                  <a:srgbClr val="C00000"/>
                </a:solidFill>
                <a:latin typeface="Century Gothic" panose="020B0502020202020204" pitchFamily="34" charset="0"/>
              </a:rPr>
              <a:t> to </a:t>
            </a:r>
            <a:r>
              <a:rPr lang="it-IT" b="1" kern="0" dirty="0" err="1">
                <a:solidFill>
                  <a:srgbClr val="C00000"/>
                </a:solidFill>
                <a:latin typeface="Century Gothic" panose="020B0502020202020204" pitchFamily="34" charset="0"/>
              </a:rPr>
              <a:t>measure</a:t>
            </a:r>
            <a:r>
              <a:rPr lang="it-IT" b="1" kern="0" dirty="0">
                <a:solidFill>
                  <a:srgbClr val="C00000"/>
                </a:solidFill>
                <a:latin typeface="Century Gothic" panose="020B0502020202020204" pitchFamily="34" charset="0"/>
              </a:rPr>
              <a:t> learning curve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133E249A-C798-31B2-1E17-2B7E76030AE1}"/>
              </a:ext>
            </a:extLst>
          </p:cNvPr>
          <p:cNvSpPr txBox="1">
            <a:spLocks/>
          </p:cNvSpPr>
          <p:nvPr/>
        </p:nvSpPr>
        <p:spPr>
          <a:xfrm>
            <a:off x="445493" y="5055063"/>
            <a:ext cx="6855023" cy="96180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marL="0" indent="0" algn="l" defTabSz="109728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lang="en-US" sz="900" b="0" kern="120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182880" indent="-182880" algn="l" defTabSz="109728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65760" indent="-182880" algn="l" defTabSz="109728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–"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48640" indent="-182880" algn="l" defTabSz="109728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lang="en-US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1520" indent="-182880" algn="l" defTabSz="109728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–"/>
              <a:def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17520" indent="-274320" algn="l" defTabSz="109728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66160" indent="-274320" algn="l" defTabSz="109728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14800" indent="-274320" algn="l" defTabSz="109728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63440" indent="-274320" algn="l" defTabSz="109728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772">
              <a:spcBef>
                <a:spcPts val="750"/>
              </a:spcBef>
            </a:pPr>
            <a:r>
              <a:rPr lang="en-GB" sz="625" dirty="0">
                <a:solidFill>
                  <a:srgbClr val="3C3C3C">
                    <a:lumMod val="60000"/>
                    <a:lumOff val="40000"/>
                  </a:srgbClr>
                </a:solidFill>
                <a:latin typeface="Avenir Next World"/>
              </a:rPr>
              <a:t>†RedactOR  is only available for some types of laparoscopic and surgical robotic procedures</a:t>
            </a:r>
          </a:p>
        </p:txBody>
      </p:sp>
      <p:sp>
        <p:nvSpPr>
          <p:cNvPr id="6" name="Oval 78">
            <a:extLst>
              <a:ext uri="{FF2B5EF4-FFF2-40B4-BE49-F238E27FC236}">
                <a16:creationId xmlns:a16="http://schemas.microsoft.com/office/drawing/2014/main" id="{7FD90ECB-F662-030F-3C76-7B04C81FB975}"/>
              </a:ext>
            </a:extLst>
          </p:cNvPr>
          <p:cNvSpPr/>
          <p:nvPr/>
        </p:nvSpPr>
        <p:spPr>
          <a:xfrm>
            <a:off x="6702778" y="184630"/>
            <a:ext cx="2441222" cy="244122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sz="688">
              <a:solidFill>
                <a:schemeClr val="tx1"/>
              </a:solidFill>
            </a:endParaRPr>
          </a:p>
        </p:txBody>
      </p:sp>
      <p:sp>
        <p:nvSpPr>
          <p:cNvPr id="8" name="Oval 23">
            <a:extLst>
              <a:ext uri="{FF2B5EF4-FFF2-40B4-BE49-F238E27FC236}">
                <a16:creationId xmlns:a16="http://schemas.microsoft.com/office/drawing/2014/main" id="{72E2B5CB-CB34-03BC-7EB5-045117C20A27}"/>
              </a:ext>
            </a:extLst>
          </p:cNvPr>
          <p:cNvSpPr/>
          <p:nvPr/>
        </p:nvSpPr>
        <p:spPr>
          <a:xfrm>
            <a:off x="156733" y="2226733"/>
            <a:ext cx="807950" cy="80795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688">
                <a:solidFill>
                  <a:schemeClr val="tx1"/>
                </a:solidFill>
              </a:rPr>
              <a:t>Easily navigate to key moments in your video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76E810C-DEAB-577D-33EC-397137D65C43}"/>
              </a:ext>
            </a:extLst>
          </p:cNvPr>
          <p:cNvSpPr txBox="1">
            <a:spLocks/>
          </p:cNvSpPr>
          <p:nvPr/>
        </p:nvSpPr>
        <p:spPr>
          <a:xfrm>
            <a:off x="466191" y="622883"/>
            <a:ext cx="8442518" cy="23891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109728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dirty="0">
                <a:solidFill>
                  <a:schemeClr val="bg2"/>
                </a:solidFill>
                <a:latin typeface="+mj-lt"/>
                <a:ea typeface="+mj-ea"/>
                <a:cs typeface="Avenir Next World" panose="020B0503020202020204" pitchFamily="34" charset="0"/>
              </a:defRPr>
            </a:lvl1pPr>
          </a:lstStyle>
          <a:p>
            <a:r>
              <a:rPr lang="en-US" sz="1725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Using AI to transform videos into actionable insights</a:t>
            </a:r>
          </a:p>
        </p:txBody>
      </p:sp>
      <p:grpSp>
        <p:nvGrpSpPr>
          <p:cNvPr id="12" name="Group 6">
            <a:extLst>
              <a:ext uri="{FF2B5EF4-FFF2-40B4-BE49-F238E27FC236}">
                <a16:creationId xmlns:a16="http://schemas.microsoft.com/office/drawing/2014/main" id="{7AA8433C-B230-EC6B-1C66-C3098AAC63EA}"/>
              </a:ext>
            </a:extLst>
          </p:cNvPr>
          <p:cNvGrpSpPr/>
          <p:nvPr/>
        </p:nvGrpSpPr>
        <p:grpSpPr>
          <a:xfrm>
            <a:off x="1070335" y="876704"/>
            <a:ext cx="5738984" cy="3921281"/>
            <a:chOff x="2159135" y="917755"/>
            <a:chExt cx="10094643" cy="6525491"/>
          </a:xfrm>
        </p:grpSpPr>
        <p:grpSp>
          <p:nvGrpSpPr>
            <p:cNvPr id="22" name="Group 18">
              <a:extLst>
                <a:ext uri="{FF2B5EF4-FFF2-40B4-BE49-F238E27FC236}">
                  <a16:creationId xmlns:a16="http://schemas.microsoft.com/office/drawing/2014/main" id="{374A3CA2-7205-C6B0-D4AB-A5AC7EF21314}"/>
                </a:ext>
              </a:extLst>
            </p:cNvPr>
            <p:cNvGrpSpPr/>
            <p:nvPr/>
          </p:nvGrpSpPr>
          <p:grpSpPr>
            <a:xfrm>
              <a:off x="2159135" y="917755"/>
              <a:ext cx="3732281" cy="6525491"/>
              <a:chOff x="1640401" y="903308"/>
              <a:chExt cx="2809022" cy="5437909"/>
            </a:xfrm>
          </p:grpSpPr>
          <p:pic>
            <p:nvPicPr>
              <p:cNvPr id="35" name="Picture 2" descr="Graphical user interface, application&#10;&#10;Description automatically generated">
                <a:extLst>
                  <a:ext uri="{FF2B5EF4-FFF2-40B4-BE49-F238E27FC236}">
                    <a16:creationId xmlns:a16="http://schemas.microsoft.com/office/drawing/2014/main" id="{B620FD8B-1037-39BB-9D2D-12A8CAA781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640401" y="903308"/>
                <a:ext cx="2809022" cy="5437909"/>
              </a:xfrm>
              <a:prstGeom prst="rect">
                <a:avLst/>
              </a:prstGeom>
            </p:spPr>
          </p:pic>
          <p:sp>
            <p:nvSpPr>
              <p:cNvPr id="38" name="Rectangle: Rounded Corners 17">
                <a:extLst>
                  <a:ext uri="{FF2B5EF4-FFF2-40B4-BE49-F238E27FC236}">
                    <a16:creationId xmlns:a16="http://schemas.microsoft.com/office/drawing/2014/main" id="{B7B9123A-C5BC-D781-E2F5-4488AEFAAE1F}"/>
                  </a:ext>
                </a:extLst>
              </p:cNvPr>
              <p:cNvSpPr/>
              <p:nvPr/>
            </p:nvSpPr>
            <p:spPr>
              <a:xfrm>
                <a:off x="1746130" y="1336375"/>
                <a:ext cx="2053804" cy="4375749"/>
              </a:xfrm>
              <a:prstGeom prst="round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02870" tIns="102870" rIns="102870" bIns="102870" rtlCol="0" anchor="t"/>
              <a:lstStyle/>
              <a:p>
                <a:pPr algn="l"/>
                <a:endParaRPr lang="en-US" sz="90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3" name="Group 46">
              <a:extLst>
                <a:ext uri="{FF2B5EF4-FFF2-40B4-BE49-F238E27FC236}">
                  <a16:creationId xmlns:a16="http://schemas.microsoft.com/office/drawing/2014/main" id="{88FB6A0D-B841-DB48-221C-F106D171B1B2}"/>
                </a:ext>
              </a:extLst>
            </p:cNvPr>
            <p:cNvGrpSpPr/>
            <p:nvPr/>
          </p:nvGrpSpPr>
          <p:grpSpPr>
            <a:xfrm>
              <a:off x="8521497" y="917755"/>
              <a:ext cx="3732281" cy="6525491"/>
              <a:chOff x="1640401" y="903308"/>
              <a:chExt cx="2809022" cy="5437909"/>
            </a:xfrm>
          </p:grpSpPr>
          <p:pic>
            <p:nvPicPr>
              <p:cNvPr id="28" name="Picture 2" descr="Graphical user interface, application&#10;&#10;Description automatically generated">
                <a:extLst>
                  <a:ext uri="{FF2B5EF4-FFF2-40B4-BE49-F238E27FC236}">
                    <a16:creationId xmlns:a16="http://schemas.microsoft.com/office/drawing/2014/main" id="{70088676-F99F-AE90-37AC-0C6D5E4A6A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640401" y="903308"/>
                <a:ext cx="2809022" cy="5437909"/>
              </a:xfrm>
              <a:prstGeom prst="rect">
                <a:avLst/>
              </a:prstGeom>
            </p:spPr>
          </p:pic>
          <p:sp>
            <p:nvSpPr>
              <p:cNvPr id="31" name="Rectangle: Rounded Corners 48">
                <a:extLst>
                  <a:ext uri="{FF2B5EF4-FFF2-40B4-BE49-F238E27FC236}">
                    <a16:creationId xmlns:a16="http://schemas.microsoft.com/office/drawing/2014/main" id="{D1DDD3FC-B755-7B3E-EE6E-9ACDB09D8594}"/>
                  </a:ext>
                </a:extLst>
              </p:cNvPr>
              <p:cNvSpPr/>
              <p:nvPr/>
            </p:nvSpPr>
            <p:spPr>
              <a:xfrm>
                <a:off x="1746130" y="1336375"/>
                <a:ext cx="2053804" cy="4375749"/>
              </a:xfrm>
              <a:prstGeom prst="round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02870" tIns="102870" rIns="102870" bIns="102870" rtlCol="0" anchor="t"/>
              <a:lstStyle/>
              <a:p>
                <a:pPr algn="l"/>
                <a:endParaRPr lang="en-US" sz="900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25" name="Picture 49" descr="A screenshot of a phone&#10;&#10;Description automatically generated">
              <a:extLst>
                <a:ext uri="{FF2B5EF4-FFF2-40B4-BE49-F238E27FC236}">
                  <a16:creationId xmlns:a16="http://schemas.microsoft.com/office/drawing/2014/main" id="{710ADBA1-4B63-6832-D8C4-46ACFA9DB3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79" t="73692" r="-1252" b="2767"/>
            <a:stretch/>
          </p:blipFill>
          <p:spPr>
            <a:xfrm>
              <a:off x="8674438" y="1531008"/>
              <a:ext cx="2700659" cy="5063665"/>
            </a:xfrm>
            <a:prstGeom prst="rect">
              <a:avLst/>
            </a:prstGeom>
          </p:spPr>
        </p:pic>
      </p:grpSp>
      <p:cxnSp>
        <p:nvCxnSpPr>
          <p:cNvPr id="39" name="Elbow Connector 22">
            <a:extLst>
              <a:ext uri="{FF2B5EF4-FFF2-40B4-BE49-F238E27FC236}">
                <a16:creationId xmlns:a16="http://schemas.microsoft.com/office/drawing/2014/main" id="{5E880042-0536-B9FE-DEF1-D2AD1B67122C}"/>
              </a:ext>
            </a:extLst>
          </p:cNvPr>
          <p:cNvCxnSpPr>
            <a:cxnSpLocks/>
          </p:cNvCxnSpPr>
          <p:nvPr/>
        </p:nvCxnSpPr>
        <p:spPr>
          <a:xfrm flipV="1">
            <a:off x="5674404" y="2929399"/>
            <a:ext cx="977500" cy="82335"/>
          </a:xfrm>
          <a:prstGeom prst="bentConnector3">
            <a:avLst>
              <a:gd name="adj1" fmla="val 35879"/>
            </a:avLst>
          </a:prstGeom>
          <a:ln w="12700" cap="rnd">
            <a:solidFill>
              <a:schemeClr val="tx2"/>
            </a:solidFill>
            <a:prstDash val="sysDot"/>
            <a:round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3">
            <a:extLst>
              <a:ext uri="{FF2B5EF4-FFF2-40B4-BE49-F238E27FC236}">
                <a16:creationId xmlns:a16="http://schemas.microsoft.com/office/drawing/2014/main" id="{3E4D8AFB-A1DD-F603-173C-7F5FFE6E8D1E}"/>
              </a:ext>
            </a:extLst>
          </p:cNvPr>
          <p:cNvSpPr txBox="1"/>
          <p:nvPr/>
        </p:nvSpPr>
        <p:spPr>
          <a:xfrm>
            <a:off x="7080831" y="666700"/>
            <a:ext cx="1707560" cy="1490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75" dirty="0">
                <a:solidFill>
                  <a:schemeClr val="tx2"/>
                </a:solidFill>
              </a:rPr>
              <a:t>Performance Insights measure personal progression by showing each case in the context of your overall average. </a:t>
            </a:r>
          </a:p>
          <a:p>
            <a:endParaRPr lang="en-US" sz="875" dirty="0">
              <a:solidFill>
                <a:schemeClr val="tx2"/>
              </a:solidFill>
            </a:endParaRPr>
          </a:p>
          <a:p>
            <a:pPr>
              <a:spcAft>
                <a:spcPts val="188"/>
              </a:spcAft>
            </a:pPr>
            <a:r>
              <a:rPr lang="en-US" sz="875" dirty="0">
                <a:solidFill>
                  <a:schemeClr val="tx2"/>
                </a:solidFill>
              </a:rPr>
              <a:t>Metrics are time-based </a:t>
            </a:r>
            <a:br>
              <a:rPr lang="en-US" sz="875" dirty="0">
                <a:solidFill>
                  <a:schemeClr val="tx2"/>
                </a:solidFill>
              </a:rPr>
            </a:br>
            <a:r>
              <a:rPr lang="en-US" sz="875" dirty="0">
                <a:solidFill>
                  <a:schemeClr val="tx2"/>
                </a:solidFill>
              </a:rPr>
              <a:t>and assess duration of:</a:t>
            </a:r>
          </a:p>
          <a:p>
            <a:pPr marL="178586" indent="-178586">
              <a:spcAft>
                <a:spcPts val="125"/>
              </a:spcAft>
              <a:buFontTx/>
              <a:buChar char="-"/>
            </a:pPr>
            <a:r>
              <a:rPr lang="en-US" sz="875" dirty="0">
                <a:solidFill>
                  <a:schemeClr val="tx2"/>
                </a:solidFill>
              </a:rPr>
              <a:t>Procedural phases</a:t>
            </a:r>
          </a:p>
          <a:p>
            <a:pPr marL="178586" indent="-178586">
              <a:spcAft>
                <a:spcPts val="125"/>
              </a:spcAft>
              <a:buFontTx/>
              <a:buChar char="-"/>
            </a:pPr>
            <a:r>
              <a:rPr lang="en-US" sz="875" dirty="0">
                <a:solidFill>
                  <a:schemeClr val="tx2"/>
                </a:solidFill>
              </a:rPr>
              <a:t>Instruments in-view</a:t>
            </a:r>
          </a:p>
          <a:p>
            <a:pPr marL="178586" indent="-178586">
              <a:spcAft>
                <a:spcPts val="125"/>
              </a:spcAft>
              <a:buFontTx/>
              <a:buChar char="-"/>
            </a:pPr>
            <a:r>
              <a:rPr lang="en-US" sz="875" dirty="0">
                <a:solidFill>
                  <a:schemeClr val="tx2"/>
                </a:solidFill>
              </a:rPr>
              <a:t>Anatomy in-view</a:t>
            </a:r>
          </a:p>
        </p:txBody>
      </p:sp>
      <p:cxnSp>
        <p:nvCxnSpPr>
          <p:cNvPr id="41" name="Elbow Connector 27">
            <a:extLst>
              <a:ext uri="{FF2B5EF4-FFF2-40B4-BE49-F238E27FC236}">
                <a16:creationId xmlns:a16="http://schemas.microsoft.com/office/drawing/2014/main" id="{CF22C5F2-A6D7-678E-E50F-13543EA819FA}"/>
              </a:ext>
            </a:extLst>
          </p:cNvPr>
          <p:cNvCxnSpPr>
            <a:cxnSpLocks/>
            <a:stCxn id="35" idx="1"/>
          </p:cNvCxnSpPr>
          <p:nvPr/>
        </p:nvCxnSpPr>
        <p:spPr>
          <a:xfrm rot="10800000" flipV="1">
            <a:off x="846151" y="2837345"/>
            <a:ext cx="224183" cy="394676"/>
          </a:xfrm>
          <a:prstGeom prst="bentConnector2">
            <a:avLst/>
          </a:prstGeom>
          <a:ln w="12700" cap="rnd">
            <a:solidFill>
              <a:schemeClr val="tx2"/>
            </a:solidFill>
            <a:prstDash val="sysDot"/>
            <a:round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Elbow Connector 27">
            <a:extLst>
              <a:ext uri="{FF2B5EF4-FFF2-40B4-BE49-F238E27FC236}">
                <a16:creationId xmlns:a16="http://schemas.microsoft.com/office/drawing/2014/main" id="{60C389C2-059D-2C12-CC8F-1D90F5C968E9}"/>
              </a:ext>
            </a:extLst>
          </p:cNvPr>
          <p:cNvCxnSpPr>
            <a:cxnSpLocks/>
          </p:cNvCxnSpPr>
          <p:nvPr/>
        </p:nvCxnSpPr>
        <p:spPr>
          <a:xfrm rot="16200000" flipV="1">
            <a:off x="638319" y="2038476"/>
            <a:ext cx="628650" cy="228600"/>
          </a:xfrm>
          <a:prstGeom prst="bentConnector3">
            <a:avLst>
              <a:gd name="adj1" fmla="val 1628"/>
            </a:avLst>
          </a:prstGeom>
          <a:ln w="12700" cap="rnd">
            <a:solidFill>
              <a:schemeClr val="tx2"/>
            </a:solidFill>
            <a:prstDash val="sysDot"/>
            <a:round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35">
            <a:extLst>
              <a:ext uri="{FF2B5EF4-FFF2-40B4-BE49-F238E27FC236}">
                <a16:creationId xmlns:a16="http://schemas.microsoft.com/office/drawing/2014/main" id="{70052DD5-D911-91A9-E0CC-C16AD7438F52}"/>
              </a:ext>
            </a:extLst>
          </p:cNvPr>
          <p:cNvSpPr txBox="1"/>
          <p:nvPr/>
        </p:nvSpPr>
        <p:spPr>
          <a:xfrm>
            <a:off x="6529744" y="4171015"/>
            <a:ext cx="1135154" cy="4962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80">
                <a:solidFill>
                  <a:schemeClr val="tx2"/>
                </a:solidFill>
              </a:defRPr>
            </a:lvl1pPr>
          </a:lstStyle>
          <a:p>
            <a:r>
              <a:rPr lang="en-US" sz="875" dirty="0"/>
              <a:t>Green tag</a:t>
            </a:r>
          </a:p>
          <a:p>
            <a:r>
              <a:rPr lang="en-US" sz="875" dirty="0"/>
              <a:t>indicates a faster than average outlier</a:t>
            </a:r>
          </a:p>
        </p:txBody>
      </p:sp>
      <p:sp>
        <p:nvSpPr>
          <p:cNvPr id="44" name="TextBox 42">
            <a:extLst>
              <a:ext uri="{FF2B5EF4-FFF2-40B4-BE49-F238E27FC236}">
                <a16:creationId xmlns:a16="http://schemas.microsoft.com/office/drawing/2014/main" id="{F2326572-91FC-15BD-8731-72ABC776A1E0}"/>
              </a:ext>
            </a:extLst>
          </p:cNvPr>
          <p:cNvSpPr txBox="1"/>
          <p:nvPr/>
        </p:nvSpPr>
        <p:spPr>
          <a:xfrm>
            <a:off x="4273643" y="4571251"/>
            <a:ext cx="1135154" cy="4962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80">
                <a:solidFill>
                  <a:schemeClr val="tx2"/>
                </a:solidFill>
              </a:defRPr>
            </a:lvl1pPr>
          </a:lstStyle>
          <a:p>
            <a:r>
              <a:rPr lang="en-US" sz="875"/>
              <a:t>Orange tag indicates a longer than average outlier</a:t>
            </a:r>
          </a:p>
        </p:txBody>
      </p:sp>
      <p:sp>
        <p:nvSpPr>
          <p:cNvPr id="45" name="Slide Number Placeholder 5">
            <a:extLst>
              <a:ext uri="{FF2B5EF4-FFF2-40B4-BE49-F238E27FC236}">
                <a16:creationId xmlns:a16="http://schemas.microsoft.com/office/drawing/2014/main" id="{D5A6AF32-C225-32B4-3832-21E8D984AECE}"/>
              </a:ext>
            </a:extLst>
          </p:cNvPr>
          <p:cNvSpPr txBox="1">
            <a:spLocks/>
          </p:cNvSpPr>
          <p:nvPr/>
        </p:nvSpPr>
        <p:spPr>
          <a:xfrm>
            <a:off x="477544" y="5148985"/>
            <a:ext cx="190499" cy="96180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defPPr>
              <a:defRPr lang="en-US"/>
            </a:defPPr>
            <a:lvl1pPr>
              <a:defRPr sz="1000"/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D0300D1-3F1C-4290-A0D1-7CD19DBD9909}" type="slidenum">
              <a:rPr lang="en-US" sz="625"/>
              <a:pPr/>
              <a:t>11</a:t>
            </a:fld>
            <a:endParaRPr lang="en-US" sz="625"/>
          </a:p>
        </p:txBody>
      </p:sp>
      <p:pic>
        <p:nvPicPr>
          <p:cNvPr id="46" name="Picture 52">
            <a:extLst>
              <a:ext uri="{FF2B5EF4-FFF2-40B4-BE49-F238E27FC236}">
                <a16:creationId xmlns:a16="http://schemas.microsoft.com/office/drawing/2014/main" id="{DBA7CBE7-6896-09C0-AA92-78BF36C18D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880332" y="879945"/>
            <a:ext cx="2121869" cy="3915352"/>
          </a:xfrm>
          <a:prstGeom prst="rect">
            <a:avLst/>
          </a:prstGeom>
        </p:spPr>
      </p:pic>
      <p:cxnSp>
        <p:nvCxnSpPr>
          <p:cNvPr id="47" name="Elbow Connector 34">
            <a:extLst>
              <a:ext uri="{FF2B5EF4-FFF2-40B4-BE49-F238E27FC236}">
                <a16:creationId xmlns:a16="http://schemas.microsoft.com/office/drawing/2014/main" id="{EBC652A1-9030-CFF4-6834-AFCCC5E2602E}"/>
              </a:ext>
            </a:extLst>
          </p:cNvPr>
          <p:cNvCxnSpPr>
            <a:cxnSpLocks/>
            <a:endCxn id="44" idx="1"/>
          </p:cNvCxnSpPr>
          <p:nvPr/>
        </p:nvCxnSpPr>
        <p:spPr>
          <a:xfrm rot="16200000" flipH="1">
            <a:off x="3923575" y="4469327"/>
            <a:ext cx="464989" cy="235147"/>
          </a:xfrm>
          <a:prstGeom prst="bentConnector2">
            <a:avLst/>
          </a:prstGeom>
          <a:ln w="12700" cap="rnd">
            <a:solidFill>
              <a:schemeClr val="tx2"/>
            </a:solidFill>
            <a:prstDash val="sysDot"/>
            <a:round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1" descr="Screens screenshot of a medical examination&#10;&#10;Description automatically generated">
            <a:extLst>
              <a:ext uri="{FF2B5EF4-FFF2-40B4-BE49-F238E27FC236}">
                <a16:creationId xmlns:a16="http://schemas.microsoft.com/office/drawing/2014/main" id="{06187CF9-8533-5875-54F7-48828EF51A8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910" r="-204" b="3439"/>
          <a:stretch/>
        </p:blipFill>
        <p:spPr>
          <a:xfrm>
            <a:off x="1154023" y="1212822"/>
            <a:ext cx="1539758" cy="3047128"/>
          </a:xfrm>
          <a:prstGeom prst="rect">
            <a:avLst/>
          </a:prstGeom>
        </p:spPr>
      </p:pic>
      <p:pic>
        <p:nvPicPr>
          <p:cNvPr id="49" name="Picture 57" descr="A screenshot of a phone&#10;&#10;Description automatically generated">
            <a:extLst>
              <a:ext uri="{FF2B5EF4-FFF2-40B4-BE49-F238E27FC236}">
                <a16:creationId xmlns:a16="http://schemas.microsoft.com/office/drawing/2014/main" id="{464EEF7B-EEBB-BD9F-CCB2-E8957855D1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79" t="86656" r="-1252" b="5888"/>
          <a:stretch/>
        </p:blipFill>
        <p:spPr>
          <a:xfrm>
            <a:off x="6741054" y="2333081"/>
            <a:ext cx="2231311" cy="1400513"/>
          </a:xfrm>
          <a:prstGeom prst="rect">
            <a:avLst/>
          </a:prstGeom>
        </p:spPr>
      </p:pic>
      <p:cxnSp>
        <p:nvCxnSpPr>
          <p:cNvPr id="50" name="Elbow Connector 27">
            <a:extLst>
              <a:ext uri="{FF2B5EF4-FFF2-40B4-BE49-F238E27FC236}">
                <a16:creationId xmlns:a16="http://schemas.microsoft.com/office/drawing/2014/main" id="{06505C04-A562-7EF1-052C-DC6F9D2A802A}"/>
              </a:ext>
            </a:extLst>
          </p:cNvPr>
          <p:cNvCxnSpPr>
            <a:cxnSpLocks/>
          </p:cNvCxnSpPr>
          <p:nvPr/>
        </p:nvCxnSpPr>
        <p:spPr>
          <a:xfrm rot="10800000">
            <a:off x="871134" y="3739229"/>
            <a:ext cx="224183" cy="114300"/>
          </a:xfrm>
          <a:prstGeom prst="bentConnector2">
            <a:avLst/>
          </a:prstGeom>
          <a:ln w="12700" cap="rnd">
            <a:solidFill>
              <a:schemeClr val="tx2"/>
            </a:solidFill>
            <a:prstDash val="sysDot"/>
            <a:round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Elbow Connector 34">
            <a:extLst>
              <a:ext uri="{FF2B5EF4-FFF2-40B4-BE49-F238E27FC236}">
                <a16:creationId xmlns:a16="http://schemas.microsoft.com/office/drawing/2014/main" id="{472B8E31-D101-24D5-7EC2-91203644B4CB}"/>
              </a:ext>
            </a:extLst>
          </p:cNvPr>
          <p:cNvCxnSpPr>
            <a:cxnSpLocks/>
          </p:cNvCxnSpPr>
          <p:nvPr/>
        </p:nvCxnSpPr>
        <p:spPr>
          <a:xfrm>
            <a:off x="5748384" y="4102504"/>
            <a:ext cx="723457" cy="370967"/>
          </a:xfrm>
          <a:prstGeom prst="bentConnector3">
            <a:avLst>
              <a:gd name="adj1" fmla="val 50000"/>
            </a:avLst>
          </a:prstGeom>
          <a:ln w="12700" cap="rnd">
            <a:solidFill>
              <a:schemeClr val="tx2"/>
            </a:solidFill>
            <a:prstDash val="sysDot"/>
            <a:round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Freeform 62">
            <a:extLst>
              <a:ext uri="{FF2B5EF4-FFF2-40B4-BE49-F238E27FC236}">
                <a16:creationId xmlns:a16="http://schemas.microsoft.com/office/drawing/2014/main" id="{37C2A31A-3C5A-4A20-F77D-41E89B309523}"/>
              </a:ext>
            </a:extLst>
          </p:cNvPr>
          <p:cNvSpPr/>
          <p:nvPr/>
        </p:nvSpPr>
        <p:spPr>
          <a:xfrm flipH="1">
            <a:off x="8818288" y="2205446"/>
            <a:ext cx="211244" cy="1693220"/>
          </a:xfrm>
          <a:custGeom>
            <a:avLst/>
            <a:gdLst>
              <a:gd name="connsiteX0" fmla="*/ 136525 w 136525"/>
              <a:gd name="connsiteY0" fmla="*/ 0 h 898525"/>
              <a:gd name="connsiteX1" fmla="*/ 0 w 136525"/>
              <a:gd name="connsiteY1" fmla="*/ 0 h 898525"/>
              <a:gd name="connsiteX2" fmla="*/ 0 w 136525"/>
              <a:gd name="connsiteY2" fmla="*/ 898525 h 898525"/>
              <a:gd name="connsiteX3" fmla="*/ 136525 w 136525"/>
              <a:gd name="connsiteY3" fmla="*/ 898525 h 898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525" h="898525">
                <a:moveTo>
                  <a:pt x="136525" y="0"/>
                </a:moveTo>
                <a:lnTo>
                  <a:pt x="0" y="0"/>
                </a:lnTo>
                <a:lnTo>
                  <a:pt x="0" y="898525"/>
                </a:lnTo>
                <a:lnTo>
                  <a:pt x="136525" y="898525"/>
                </a:lnTo>
              </a:path>
            </a:pathLst>
          </a:cu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25">
              <a:latin typeface="Arial" panose="020B0604020202020204" pitchFamily="34" charset="0"/>
            </a:endParaRPr>
          </a:p>
        </p:txBody>
      </p:sp>
      <p:sp>
        <p:nvSpPr>
          <p:cNvPr id="53" name="Freeform 61">
            <a:extLst>
              <a:ext uri="{FF2B5EF4-FFF2-40B4-BE49-F238E27FC236}">
                <a16:creationId xmlns:a16="http://schemas.microsoft.com/office/drawing/2014/main" id="{3FDB25AD-5D4B-635C-FB60-CCFBF23CCEC3}"/>
              </a:ext>
            </a:extLst>
          </p:cNvPr>
          <p:cNvSpPr/>
          <p:nvPr/>
        </p:nvSpPr>
        <p:spPr>
          <a:xfrm rot="5400000">
            <a:off x="8340302" y="2266837"/>
            <a:ext cx="126758" cy="476462"/>
          </a:xfrm>
          <a:custGeom>
            <a:avLst/>
            <a:gdLst>
              <a:gd name="connsiteX0" fmla="*/ 136525 w 136525"/>
              <a:gd name="connsiteY0" fmla="*/ 0 h 898525"/>
              <a:gd name="connsiteX1" fmla="*/ 0 w 136525"/>
              <a:gd name="connsiteY1" fmla="*/ 0 h 898525"/>
              <a:gd name="connsiteX2" fmla="*/ 0 w 136525"/>
              <a:gd name="connsiteY2" fmla="*/ 898525 h 898525"/>
              <a:gd name="connsiteX3" fmla="*/ 136525 w 136525"/>
              <a:gd name="connsiteY3" fmla="*/ 898525 h 898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525" h="898525">
                <a:moveTo>
                  <a:pt x="136525" y="0"/>
                </a:moveTo>
                <a:lnTo>
                  <a:pt x="0" y="0"/>
                </a:lnTo>
                <a:lnTo>
                  <a:pt x="0" y="898525"/>
                </a:lnTo>
                <a:lnTo>
                  <a:pt x="136525" y="898525"/>
                </a:lnTo>
              </a:path>
            </a:pathLst>
          </a:custGeom>
          <a:noFill/>
          <a:ln w="12700" cap="rnd">
            <a:solidFill>
              <a:schemeClr val="tx2"/>
            </a:solidFill>
            <a:prstDash val="sysDot"/>
            <a:round/>
            <a:headEnd type="oval"/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25">
              <a:latin typeface="Arial" panose="020B0604020202020204" pitchFamily="34" charset="0"/>
            </a:endParaRPr>
          </a:p>
        </p:txBody>
      </p:sp>
      <p:grpSp>
        <p:nvGrpSpPr>
          <p:cNvPr id="54" name="Group 44">
            <a:extLst>
              <a:ext uri="{FF2B5EF4-FFF2-40B4-BE49-F238E27FC236}">
                <a16:creationId xmlns:a16="http://schemas.microsoft.com/office/drawing/2014/main" id="{C81CBB70-8FC9-28E6-FE12-F0F652A16EFE}"/>
              </a:ext>
            </a:extLst>
          </p:cNvPr>
          <p:cNvGrpSpPr/>
          <p:nvPr/>
        </p:nvGrpSpPr>
        <p:grpSpPr>
          <a:xfrm>
            <a:off x="8641915" y="1030903"/>
            <a:ext cx="182486" cy="1404550"/>
            <a:chOff x="13772063" y="1076033"/>
            <a:chExt cx="291978" cy="2247279"/>
          </a:xfrm>
        </p:grpSpPr>
        <p:cxnSp>
          <p:nvCxnSpPr>
            <p:cNvPr id="55" name="Elbow Connector 22">
              <a:extLst>
                <a:ext uri="{FF2B5EF4-FFF2-40B4-BE49-F238E27FC236}">
                  <a16:creationId xmlns:a16="http://schemas.microsoft.com/office/drawing/2014/main" id="{FC4AE026-DC2C-DD8A-AC36-6A2720777A84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12799817" y="2068869"/>
              <a:ext cx="2226689" cy="282198"/>
            </a:xfrm>
            <a:prstGeom prst="bentConnector3">
              <a:avLst>
                <a:gd name="adj1" fmla="val 41655"/>
              </a:avLst>
            </a:prstGeom>
            <a:ln w="12700" cap="rnd">
              <a:solidFill>
                <a:schemeClr val="tx2"/>
              </a:solidFill>
              <a:prstDash val="sysDot"/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40">
              <a:extLst>
                <a:ext uri="{FF2B5EF4-FFF2-40B4-BE49-F238E27FC236}">
                  <a16:creationId xmlns:a16="http://schemas.microsoft.com/office/drawing/2014/main" id="{3F3F0322-3E76-FA98-49B7-EFF5BBF3BCDA}"/>
                </a:ext>
              </a:extLst>
            </p:cNvPr>
            <p:cNvCxnSpPr>
              <a:cxnSpLocks/>
            </p:cNvCxnSpPr>
            <p:nvPr/>
          </p:nvCxnSpPr>
          <p:spPr>
            <a:xfrm>
              <a:off x="13867031" y="1076033"/>
              <a:ext cx="197010" cy="0"/>
            </a:xfrm>
            <a:prstGeom prst="line">
              <a:avLst/>
            </a:prstGeom>
            <a:ln w="12700" cap="rnd">
              <a:solidFill>
                <a:schemeClr val="tx2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7" name="Straight Connector 62">
            <a:extLst>
              <a:ext uri="{FF2B5EF4-FFF2-40B4-BE49-F238E27FC236}">
                <a16:creationId xmlns:a16="http://schemas.microsoft.com/office/drawing/2014/main" id="{4ECE3DAA-D40A-67B9-EA94-06FE13841BA5}"/>
              </a:ext>
            </a:extLst>
          </p:cNvPr>
          <p:cNvCxnSpPr/>
          <p:nvPr/>
        </p:nvCxnSpPr>
        <p:spPr>
          <a:xfrm>
            <a:off x="9241796" y="948290"/>
            <a:ext cx="0" cy="1451480"/>
          </a:xfrm>
          <a:prstGeom prst="line">
            <a:avLst/>
          </a:prstGeom>
          <a:ln w="12700" cap="rnd">
            <a:solidFill>
              <a:schemeClr val="tx2"/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Freeform 62">
            <a:extLst>
              <a:ext uri="{FF2B5EF4-FFF2-40B4-BE49-F238E27FC236}">
                <a16:creationId xmlns:a16="http://schemas.microsoft.com/office/drawing/2014/main" id="{1DF9F015-E946-18FD-8F2E-BDFC6D4614C8}"/>
              </a:ext>
            </a:extLst>
          </p:cNvPr>
          <p:cNvSpPr/>
          <p:nvPr/>
        </p:nvSpPr>
        <p:spPr>
          <a:xfrm>
            <a:off x="6651904" y="2205446"/>
            <a:ext cx="211244" cy="1693220"/>
          </a:xfrm>
          <a:custGeom>
            <a:avLst/>
            <a:gdLst>
              <a:gd name="connsiteX0" fmla="*/ 136525 w 136525"/>
              <a:gd name="connsiteY0" fmla="*/ 0 h 898525"/>
              <a:gd name="connsiteX1" fmla="*/ 0 w 136525"/>
              <a:gd name="connsiteY1" fmla="*/ 0 h 898525"/>
              <a:gd name="connsiteX2" fmla="*/ 0 w 136525"/>
              <a:gd name="connsiteY2" fmla="*/ 898525 h 898525"/>
              <a:gd name="connsiteX3" fmla="*/ 136525 w 136525"/>
              <a:gd name="connsiteY3" fmla="*/ 898525 h 898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525" h="898525">
                <a:moveTo>
                  <a:pt x="136525" y="0"/>
                </a:moveTo>
                <a:lnTo>
                  <a:pt x="0" y="0"/>
                </a:lnTo>
                <a:lnTo>
                  <a:pt x="0" y="898525"/>
                </a:lnTo>
                <a:lnTo>
                  <a:pt x="136525" y="898525"/>
                </a:lnTo>
              </a:path>
            </a:pathLst>
          </a:cu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25">
              <a:latin typeface="Arial" panose="020B0604020202020204" pitchFamily="34" charset="0"/>
            </a:endParaRPr>
          </a:p>
        </p:txBody>
      </p:sp>
      <p:sp>
        <p:nvSpPr>
          <p:cNvPr id="60" name="Slide Number Placeholder 8">
            <a:extLst>
              <a:ext uri="{FF2B5EF4-FFF2-40B4-BE49-F238E27FC236}">
                <a16:creationId xmlns:a16="http://schemas.microsoft.com/office/drawing/2014/main" id="{A2B790D4-1616-F316-EED2-6F8AD88CC593}"/>
              </a:ext>
            </a:extLst>
          </p:cNvPr>
          <p:cNvSpPr txBox="1">
            <a:spLocks/>
          </p:cNvSpPr>
          <p:nvPr/>
        </p:nvSpPr>
        <p:spPr>
          <a:xfrm>
            <a:off x="477545" y="5148985"/>
            <a:ext cx="190499" cy="96180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D0300D1-3F1C-4290-A0D1-7CD19DBD9909}" type="slidenum">
              <a:rPr lang="en-US" sz="1350"/>
              <a:pPr/>
              <a:t>11</a:t>
            </a:fld>
            <a:endParaRPr lang="en-US" sz="1350"/>
          </a:p>
        </p:txBody>
      </p:sp>
      <p:sp>
        <p:nvSpPr>
          <p:cNvPr id="61" name="Footer Placeholder 2">
            <a:extLst>
              <a:ext uri="{FF2B5EF4-FFF2-40B4-BE49-F238E27FC236}">
                <a16:creationId xmlns:a16="http://schemas.microsoft.com/office/drawing/2014/main" id="{348A1E72-A8C8-368F-9508-C72933FF685B}"/>
              </a:ext>
            </a:extLst>
          </p:cNvPr>
          <p:cNvSpPr txBox="1">
            <a:spLocks/>
          </p:cNvSpPr>
          <p:nvPr/>
        </p:nvSpPr>
        <p:spPr>
          <a:xfrm>
            <a:off x="668044" y="5148920"/>
            <a:ext cx="6675587" cy="86627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defPPr>
              <a:defRPr lang="en-US"/>
            </a:defPPr>
            <a:lvl1pPr marL="0" algn="l" defTabSz="761970" rtl="0" eaLnBrk="1" latinLnBrk="0" hangingPunct="1">
              <a:defRPr lang="en-US" sz="69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63"/>
              <a:t>© 2024 Medtronic. Medtronic, Medtronic logo, and Engineering the extraordinary are trademarks of Medtronic. All other brands are trademarks of a Medtronic company. . </a:t>
            </a:r>
            <a:r>
              <a:rPr lang="en-GB" sz="525"/>
              <a:t>US-RP-2400021</a:t>
            </a:r>
            <a:endParaRPr lang="en-GB" sz="563">
              <a:solidFill>
                <a:srgbClr val="140F4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392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BEAD8-2118-5884-2E0C-AEB86FFE08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gnaposto testo 5">
            <a:extLst>
              <a:ext uri="{FF2B5EF4-FFF2-40B4-BE49-F238E27FC236}">
                <a16:creationId xmlns:a16="http://schemas.microsoft.com/office/drawing/2014/main" id="{700B42B5-EC12-3E51-FBD4-6CE723625BF4}"/>
              </a:ext>
            </a:extLst>
          </p:cNvPr>
          <p:cNvSpPr txBox="1">
            <a:spLocks/>
          </p:cNvSpPr>
          <p:nvPr/>
        </p:nvSpPr>
        <p:spPr>
          <a:xfrm>
            <a:off x="311572" y="160782"/>
            <a:ext cx="8424862" cy="388627"/>
          </a:xfrm>
          <a:prstGeom prst="rect">
            <a:avLst/>
          </a:prstGeom>
        </p:spPr>
        <p:txBody>
          <a:bodyPr/>
          <a:lstStyle/>
          <a:p>
            <a:r>
              <a:rPr lang="it-IT" b="1" kern="0" dirty="0" err="1">
                <a:solidFill>
                  <a:srgbClr val="C00000"/>
                </a:solidFill>
                <a:latin typeface="Century Gothic" panose="020B0502020202020204" pitchFamily="34" charset="0"/>
              </a:rPr>
              <a:t>Augmented</a:t>
            </a:r>
            <a:r>
              <a:rPr lang="it-IT" b="1" kern="0" dirty="0">
                <a:solidFill>
                  <a:srgbClr val="C00000"/>
                </a:solidFill>
                <a:latin typeface="Century Gothic" panose="020B0502020202020204" pitchFamily="34" charset="0"/>
              </a:rPr>
              <a:t> reality </a:t>
            </a:r>
          </a:p>
        </p:txBody>
      </p:sp>
      <p:sp>
        <p:nvSpPr>
          <p:cNvPr id="24" name="TextBox 20">
            <a:extLst>
              <a:ext uri="{FF2B5EF4-FFF2-40B4-BE49-F238E27FC236}">
                <a16:creationId xmlns:a16="http://schemas.microsoft.com/office/drawing/2014/main" id="{57297693-F24D-A045-B9BE-FDC0A57D4A2A}"/>
              </a:ext>
            </a:extLst>
          </p:cNvPr>
          <p:cNvSpPr txBox="1"/>
          <p:nvPr/>
        </p:nvSpPr>
        <p:spPr>
          <a:xfrm>
            <a:off x="456502" y="1046222"/>
            <a:ext cx="8243951" cy="230832"/>
          </a:xfrm>
          <a:prstGeom prst="rect">
            <a:avLst/>
          </a:prstGeom>
          <a:noFill/>
        </p:spPr>
        <p:txBody>
          <a:bodyPr wrap="square" lIns="0" tIns="0" rIns="0" bIns="0" rtlCol="0" anchor="b">
            <a:spAutoFit/>
          </a:bodyPr>
          <a:lstStyle/>
          <a:p>
            <a:pPr defTabSz="285739">
              <a:defRPr/>
            </a:pPr>
            <a:r>
              <a:rPr lang="en-US" sz="1500" dirty="0">
                <a:solidFill>
                  <a:srgbClr val="1010EB"/>
                </a:solidFill>
                <a:latin typeface="Avenir Next World"/>
              </a:rPr>
              <a:t>Augmented reality and AI interaction represents a real transition towards better outcomes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DD79A25E-964B-5F04-A6E1-50074AD1DAF4}"/>
              </a:ext>
            </a:extLst>
          </p:cNvPr>
          <p:cNvSpPr txBox="1">
            <a:spLocks/>
          </p:cNvSpPr>
          <p:nvPr/>
        </p:nvSpPr>
        <p:spPr>
          <a:xfrm>
            <a:off x="2687599" y="3656434"/>
            <a:ext cx="1610255" cy="415498"/>
          </a:xfrm>
          <a:prstGeom prst="rect">
            <a:avLst/>
          </a:prstGeom>
        </p:spPr>
        <p:txBody>
          <a:bodyPr vert="horz" wrap="square" lIns="0" tIns="34290" rIns="0" bIns="34290" rtlCol="0">
            <a:spAutoFit/>
          </a:bodyPr>
          <a:lstStyle>
            <a:lvl1pPr marL="0" indent="0" algn="l" defTabSz="914363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500" b="0" kern="1200" dirty="0">
                <a:solidFill>
                  <a:schemeClr val="bg2"/>
                </a:solidFill>
                <a:latin typeface="Avenir Next World Demi" panose="020B0703020202020204" pitchFamily="34" charset="0"/>
                <a:ea typeface="+mn-ea"/>
                <a:cs typeface="Avenir Next World Demi" panose="020B0703020202020204" pitchFamily="34" charset="0"/>
              </a:defRPr>
            </a:lvl1pPr>
            <a:lvl2pPr marL="152394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04788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57182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3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09576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499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81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863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045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571454">
              <a:spcBef>
                <a:spcPts val="625"/>
              </a:spcBef>
              <a:defRPr/>
            </a:pPr>
            <a:r>
              <a:rPr lang="en-GB" sz="1125">
                <a:solidFill>
                  <a:srgbClr val="1010EB"/>
                </a:solidFill>
                <a:latin typeface="Avenir Next World" panose="020B0503020202020204" pitchFamily="34" charset="0"/>
                <a:cs typeface="Avenir Next World" panose="020B0503020202020204" pitchFamily="34" charset="0"/>
              </a:rPr>
              <a:t>Instrument Detection and Tracking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E8E6F4BA-9BCD-BFC8-DEEF-699DE46E3988}"/>
              </a:ext>
            </a:extLst>
          </p:cNvPr>
          <p:cNvSpPr txBox="1">
            <a:spLocks/>
          </p:cNvSpPr>
          <p:nvPr/>
        </p:nvSpPr>
        <p:spPr>
          <a:xfrm>
            <a:off x="6946900" y="3661289"/>
            <a:ext cx="1807029" cy="415498"/>
          </a:xfrm>
          <a:prstGeom prst="rect">
            <a:avLst/>
          </a:prstGeom>
        </p:spPr>
        <p:txBody>
          <a:bodyPr vert="horz" wrap="square" lIns="0" tIns="34290" rIns="0" bIns="34290" rtlCol="0">
            <a:spAutoFit/>
          </a:bodyPr>
          <a:lstStyle>
            <a:lvl1pPr marL="0" indent="0" algn="l" defTabSz="914363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500" b="0" kern="1200" dirty="0">
                <a:solidFill>
                  <a:schemeClr val="bg2"/>
                </a:solidFill>
                <a:latin typeface="Avenir Next World Demi" panose="020B0703020202020204" pitchFamily="34" charset="0"/>
                <a:ea typeface="+mn-ea"/>
                <a:cs typeface="Avenir Next World Demi" panose="020B0703020202020204" pitchFamily="34" charset="0"/>
              </a:defRPr>
            </a:lvl1pPr>
            <a:lvl2pPr marL="152394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04788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57182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3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09576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499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81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863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045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571454">
              <a:spcBef>
                <a:spcPts val="625"/>
              </a:spcBef>
              <a:defRPr/>
            </a:pPr>
            <a:r>
              <a:rPr lang="en-GB" sz="1125">
                <a:solidFill>
                  <a:srgbClr val="1010EB"/>
                </a:solidFill>
                <a:latin typeface="Avenir Next World" panose="020B0503020202020204" pitchFamily="34" charset="0"/>
                <a:cs typeface="Avenir Next World" panose="020B0503020202020204" pitchFamily="34" charset="0"/>
              </a:rPr>
              <a:t>Critical Structure/ Area Identification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F932669-67FC-7594-0F75-BF427432BD6E}"/>
              </a:ext>
            </a:extLst>
          </p:cNvPr>
          <p:cNvSpPr txBox="1">
            <a:spLocks/>
          </p:cNvSpPr>
          <p:nvPr/>
        </p:nvSpPr>
        <p:spPr>
          <a:xfrm>
            <a:off x="4768056" y="3661288"/>
            <a:ext cx="1807029" cy="415498"/>
          </a:xfrm>
          <a:prstGeom prst="rect">
            <a:avLst/>
          </a:prstGeom>
        </p:spPr>
        <p:txBody>
          <a:bodyPr vert="horz" wrap="square" lIns="0" tIns="34290" rIns="0" bIns="34290" rtlCol="0">
            <a:spAutoFit/>
          </a:bodyPr>
          <a:lstStyle>
            <a:lvl1pPr marL="0" indent="0" algn="l" defTabSz="914363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500" b="0" kern="1200" dirty="0">
                <a:solidFill>
                  <a:schemeClr val="bg2"/>
                </a:solidFill>
                <a:latin typeface="Avenir Next World Demi" panose="020B0703020202020204" pitchFamily="34" charset="0"/>
                <a:ea typeface="+mn-ea"/>
                <a:cs typeface="Avenir Next World Demi" panose="020B0703020202020204" pitchFamily="34" charset="0"/>
              </a:defRPr>
            </a:lvl1pPr>
            <a:lvl2pPr marL="152394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04788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57182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3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09576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499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81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863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045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571454">
              <a:spcBef>
                <a:spcPts val="625"/>
              </a:spcBef>
              <a:defRPr/>
            </a:pPr>
            <a:r>
              <a:rPr lang="en-GB" sz="1125">
                <a:solidFill>
                  <a:srgbClr val="1010EB"/>
                </a:solidFill>
                <a:latin typeface="Avenir Next World" panose="020B0503020202020204" pitchFamily="34" charset="0"/>
                <a:cs typeface="Avenir Next World" panose="020B0503020202020204" pitchFamily="34" charset="0"/>
              </a:rPr>
              <a:t>Scene Segmentation and Reconstruction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CDB154D-506B-9EEB-A7D1-8A2FAC6A9E3A}"/>
              </a:ext>
            </a:extLst>
          </p:cNvPr>
          <p:cNvSpPr txBox="1">
            <a:spLocks/>
          </p:cNvSpPr>
          <p:nvPr/>
        </p:nvSpPr>
        <p:spPr>
          <a:xfrm>
            <a:off x="456501" y="3656436"/>
            <a:ext cx="1714765" cy="415498"/>
          </a:xfrm>
          <a:prstGeom prst="rect">
            <a:avLst/>
          </a:prstGeom>
        </p:spPr>
        <p:txBody>
          <a:bodyPr vert="horz" wrap="square" lIns="0" tIns="34290" rIns="0" bIns="34290" rtlCol="0">
            <a:spAutoFit/>
          </a:bodyPr>
          <a:lstStyle>
            <a:lvl1pPr marL="0" indent="0" algn="l" defTabSz="914363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500" b="0" kern="1200" dirty="0">
                <a:solidFill>
                  <a:schemeClr val="bg2"/>
                </a:solidFill>
                <a:latin typeface="Avenir Next World Demi" panose="020B0703020202020204" pitchFamily="34" charset="0"/>
                <a:ea typeface="+mn-ea"/>
                <a:cs typeface="Avenir Next World Demi" panose="020B0703020202020204" pitchFamily="34" charset="0"/>
              </a:defRPr>
            </a:lvl1pPr>
            <a:lvl2pPr marL="152394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04788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57182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3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09576" indent="-152394" algn="l" defTabSz="914363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499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81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863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045" indent="-228591" algn="l" defTabSz="91436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571454">
              <a:spcBef>
                <a:spcPts val="625"/>
              </a:spcBef>
              <a:defRPr/>
            </a:pPr>
            <a:r>
              <a:rPr lang="en-GB" sz="1125">
                <a:solidFill>
                  <a:srgbClr val="1010EB"/>
                </a:solidFill>
                <a:latin typeface="Avenir Next World" panose="020B0503020202020204" pitchFamily="34" charset="0"/>
                <a:cs typeface="Avenir Next World" panose="020B0503020202020204" pitchFamily="34" charset="0"/>
              </a:rPr>
              <a:t>Surgical Workflow Analysis</a:t>
            </a:r>
          </a:p>
        </p:txBody>
      </p:sp>
      <p:sp>
        <p:nvSpPr>
          <p:cNvPr id="33" name="Title 2">
            <a:extLst>
              <a:ext uri="{FF2B5EF4-FFF2-40B4-BE49-F238E27FC236}">
                <a16:creationId xmlns:a16="http://schemas.microsoft.com/office/drawing/2014/main" id="{74A33B22-091D-DBA8-580C-1ABC47AEF848}"/>
              </a:ext>
            </a:extLst>
          </p:cNvPr>
          <p:cNvSpPr txBox="1">
            <a:spLocks/>
          </p:cNvSpPr>
          <p:nvPr/>
        </p:nvSpPr>
        <p:spPr>
          <a:xfrm>
            <a:off x="445495" y="610051"/>
            <a:ext cx="8251772" cy="249107"/>
          </a:xfrm>
          <a:prstGeom prst="rect">
            <a:avLst/>
          </a:prstGeom>
        </p:spPr>
        <p:txBody>
          <a:bodyPr/>
          <a:lstStyle/>
          <a:p>
            <a:r>
              <a:rPr lang="en-GB" sz="1350" kern="0" dirty="0">
                <a:solidFill>
                  <a:srgbClr val="140F4B"/>
                </a:solidFill>
              </a:rPr>
              <a:t>Interactive, immersive, predictive AI could work as a GPS during surgery, for trainees and expert surgeons</a:t>
            </a:r>
            <a:endParaRPr lang="en-US" sz="1350" kern="0" baseline="30000" dirty="0">
              <a:solidFill>
                <a:srgbClr val="140F4B"/>
              </a:solidFill>
            </a:endParaRPr>
          </a:p>
        </p:txBody>
      </p:sp>
      <p:cxnSp>
        <p:nvCxnSpPr>
          <p:cNvPr id="36" name="Straight Connector 29">
            <a:extLst>
              <a:ext uri="{FF2B5EF4-FFF2-40B4-BE49-F238E27FC236}">
                <a16:creationId xmlns:a16="http://schemas.microsoft.com/office/drawing/2014/main" id="{03F0CE3D-94E5-0DB3-CB2A-050510003CC1}"/>
              </a:ext>
            </a:extLst>
          </p:cNvPr>
          <p:cNvCxnSpPr>
            <a:cxnSpLocks/>
          </p:cNvCxnSpPr>
          <p:nvPr/>
        </p:nvCxnSpPr>
        <p:spPr>
          <a:xfrm flipH="1">
            <a:off x="2281407" y="2598308"/>
            <a:ext cx="212046" cy="0"/>
          </a:xfrm>
          <a:prstGeom prst="line">
            <a:avLst/>
          </a:prstGeom>
          <a:noFill/>
          <a:ln w="31750" cap="rnd" cmpd="sng" algn="ctr">
            <a:solidFill>
              <a:schemeClr val="tx2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" name="Straight Connector 30">
            <a:extLst>
              <a:ext uri="{FF2B5EF4-FFF2-40B4-BE49-F238E27FC236}">
                <a16:creationId xmlns:a16="http://schemas.microsoft.com/office/drawing/2014/main" id="{947A505A-16C2-0408-680C-20B2EC9836BE}"/>
              </a:ext>
            </a:extLst>
          </p:cNvPr>
          <p:cNvCxnSpPr>
            <a:cxnSpLocks/>
          </p:cNvCxnSpPr>
          <p:nvPr/>
        </p:nvCxnSpPr>
        <p:spPr>
          <a:xfrm flipH="1">
            <a:off x="4460251" y="2598308"/>
            <a:ext cx="212046" cy="0"/>
          </a:xfrm>
          <a:prstGeom prst="line">
            <a:avLst/>
          </a:prstGeom>
          <a:noFill/>
          <a:ln w="31750" cap="rnd" cmpd="sng" algn="ctr">
            <a:solidFill>
              <a:schemeClr val="tx2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2" name="Straight Connector 31">
            <a:extLst>
              <a:ext uri="{FF2B5EF4-FFF2-40B4-BE49-F238E27FC236}">
                <a16:creationId xmlns:a16="http://schemas.microsoft.com/office/drawing/2014/main" id="{109AD253-BE5A-18AD-778C-D382C8E2A771}"/>
              </a:ext>
            </a:extLst>
          </p:cNvPr>
          <p:cNvCxnSpPr>
            <a:cxnSpLocks/>
          </p:cNvCxnSpPr>
          <p:nvPr/>
        </p:nvCxnSpPr>
        <p:spPr>
          <a:xfrm flipH="1">
            <a:off x="6639095" y="2598308"/>
            <a:ext cx="212046" cy="0"/>
          </a:xfrm>
          <a:prstGeom prst="line">
            <a:avLst/>
          </a:prstGeom>
          <a:noFill/>
          <a:ln w="31750" cap="rnd" cmpd="sng" algn="ctr">
            <a:solidFill>
              <a:schemeClr val="tx2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63" name="vid_18686_barplot_ff.mp4" descr="vid_18686_barplot_ff.mp4">
            <a:hlinkClick r:id="" action="ppaction://media"/>
            <a:extLst>
              <a:ext uri="{FF2B5EF4-FFF2-40B4-BE49-F238E27FC236}">
                <a16:creationId xmlns:a16="http://schemas.microsoft.com/office/drawing/2014/main" id="{DE13A181-9993-FAF2-5A8A-4B653FDA075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492.5166"/>
                </p14:media>
              </p:ext>
            </p:extLst>
          </p:nvPr>
        </p:nvPicPr>
        <p:blipFill rotWithShape="1">
          <a:blip r:embed="rId10"/>
          <a:srcRect l="21875" r="25479" b="6407"/>
          <a:stretch/>
        </p:blipFill>
        <p:spPr>
          <a:xfrm>
            <a:off x="413460" y="1694793"/>
            <a:ext cx="1806750" cy="1806750"/>
          </a:xfrm>
          <a:prstGeom prst="ellipse">
            <a:avLst/>
          </a:prstGeom>
        </p:spPr>
      </p:pic>
      <p:pic>
        <p:nvPicPr>
          <p:cNvPr id="64" name="vid6_clip">
            <a:hlinkClick r:id="" action="ppaction://media"/>
            <a:extLst>
              <a:ext uri="{FF2B5EF4-FFF2-40B4-BE49-F238E27FC236}">
                <a16:creationId xmlns:a16="http://schemas.microsoft.com/office/drawing/2014/main" id="{0C8A7D2E-2222-8848-5CAF-98642D577E9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1"/>
          <a:srcRect l="19584" r="19584"/>
          <a:stretch/>
        </p:blipFill>
        <p:spPr>
          <a:xfrm>
            <a:off x="2589212" y="1689281"/>
            <a:ext cx="1806750" cy="1806750"/>
          </a:xfrm>
          <a:prstGeom prst="ellipse">
            <a:avLst/>
          </a:prstGeom>
        </p:spPr>
      </p:pic>
      <p:pic>
        <p:nvPicPr>
          <p:cNvPr id="65" name="lapchole-cvs.mp4" descr="lapchole-cvs.mp4">
            <a:hlinkClick r:id="" action="ppaction://media"/>
            <a:extLst>
              <a:ext uri="{FF2B5EF4-FFF2-40B4-BE49-F238E27FC236}">
                <a16:creationId xmlns:a16="http://schemas.microsoft.com/office/drawing/2014/main" id="{60413C9F-1ECA-EAD2-0EC9-59E5E98786E4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2"/>
          <a:srcRect l="12500" t="3131" r="14848"/>
          <a:stretch/>
        </p:blipFill>
        <p:spPr>
          <a:xfrm>
            <a:off x="6947179" y="1689281"/>
            <a:ext cx="1806750" cy="1806750"/>
          </a:xfrm>
          <a:prstGeom prst="ellipse">
            <a:avLst/>
          </a:prstGeom>
        </p:spPr>
      </p:pic>
      <p:pic>
        <p:nvPicPr>
          <p:cNvPr id="66" name="d45_pn">
            <a:hlinkClick r:id="" action="ppaction://media"/>
            <a:extLst>
              <a:ext uri="{FF2B5EF4-FFF2-40B4-BE49-F238E27FC236}">
                <a16:creationId xmlns:a16="http://schemas.microsoft.com/office/drawing/2014/main" id="{CE18D44D-E91C-F9ED-9E24-5EBED22D396C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 rotWithShape="1">
          <a:blip r:embed="rId13"/>
          <a:srcRect l="22222" r="22222"/>
          <a:stretch/>
        </p:blipFill>
        <p:spPr>
          <a:xfrm>
            <a:off x="4768056" y="1689281"/>
            <a:ext cx="1806750" cy="18067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3611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787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178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0459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224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000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2246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5150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63"/>
                </p:tgtEl>
              </p:cMediaNode>
            </p:video>
            <p:video>
              <p:cMediaNode vol="80000">
                <p:cTn id="22" repeatCount="indefinite" fill="hold" display="0">
                  <p:stCondLst>
                    <p:cond delay="indefinite"/>
                  </p:stCondLst>
                </p:cTn>
                <p:tgtEl>
                  <p:spTgt spid="64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video>
              <p:cMediaNode vol="80000">
                <p:cTn id="28" repeatCount="indefinite" fill="hold" display="0">
                  <p:stCondLst>
                    <p:cond delay="indefinite"/>
                  </p:stCondLst>
                </p:cTn>
                <p:tgtEl>
                  <p:spTgt spid="66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video>
              <p:cMediaNode vol="80000">
                <p:cTn id="34" repeatCount="indefinite" fill="hold" display="0">
                  <p:stCondLst>
                    <p:cond delay="indefinite"/>
                  </p:stCondLst>
                </p:cTn>
                <p:tgtEl>
                  <p:spTgt spid="65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137746"/>
            <a:ext cx="4738092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2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Survival Outcomes</a:t>
            </a:r>
            <a:endParaRPr lang="en-US" sz="3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85" y="1006954"/>
            <a:ext cx="102840" cy="1028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54077" y="1044086"/>
            <a:ext cx="707454" cy="742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"/>
              </a:lnSpc>
              <a:buNone/>
            </a:pPr>
            <a:r>
              <a:rPr lang="en-US" sz="105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Robotic 5-Year Survival (%)</a:t>
            </a:r>
            <a:endParaRPr lang="en-US" sz="105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2299676" y="974083"/>
            <a:ext cx="2126096" cy="165836"/>
          </a:xfrm>
          <a:prstGeom prst="roundRect">
            <a:avLst>
              <a:gd name="adj" fmla="val 77800"/>
            </a:avLst>
          </a:prstGeom>
          <a:solidFill>
            <a:srgbClr val="FFFFFF">
              <a:alpha val="20000"/>
            </a:srgbClr>
          </a:solidFill>
          <a:ln w="4763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it-IT" sz="40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643" y="1011110"/>
            <a:ext cx="95271" cy="95271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2481964" y="1040673"/>
            <a:ext cx="857771" cy="742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"/>
              </a:lnSpc>
              <a:buNone/>
            </a:pPr>
            <a:r>
              <a:rPr lang="en-US" sz="105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Laparoscopic 5-Year Survival (%)</a:t>
            </a:r>
            <a:endParaRPr lang="en-US" sz="105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89282" y="1094466"/>
            <a:ext cx="5256661" cy="2563139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118191" y="1556129"/>
            <a:ext cx="132531" cy="90488"/>
          </a:xfrm>
          <a:prstGeom prst="rect">
            <a:avLst/>
          </a:prstGeom>
          <a:noFill/>
          <a:ln/>
        </p:spPr>
        <p:txBody>
          <a:bodyPr wrap="square" lIns="19050" tIns="19050" rIns="19050" bIns="19050" rtlCol="0" anchor="t"/>
          <a:lstStyle/>
          <a:p>
            <a:pPr marL="0" indent="0" algn="l">
              <a:lnSpc>
                <a:spcPts val="4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66.9</a:t>
            </a:r>
            <a:endParaRPr lang="en-US" sz="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1394102" y="2010519"/>
            <a:ext cx="202016" cy="50965"/>
          </a:xfrm>
          <a:prstGeom prst="rect">
            <a:avLst/>
          </a:prstGeom>
          <a:noFill/>
          <a:ln/>
        </p:spPr>
        <p:txBody>
          <a:bodyPr wrap="square" lIns="19050" tIns="19050" rIns="19050" bIns="19050" rtlCol="0" anchor="t"/>
          <a:lstStyle/>
          <a:p>
            <a:pPr marL="0" indent="0" algn="l">
              <a:lnSpc>
                <a:spcPts val="4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56.8</a:t>
            </a:r>
            <a:endParaRPr lang="en-US" sz="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2" name="Text 7"/>
          <p:cNvSpPr/>
          <p:nvPr/>
        </p:nvSpPr>
        <p:spPr>
          <a:xfrm>
            <a:off x="3041739" y="1640425"/>
            <a:ext cx="212363" cy="90488"/>
          </a:xfrm>
          <a:prstGeom prst="rect">
            <a:avLst/>
          </a:prstGeom>
          <a:noFill/>
          <a:ln/>
        </p:spPr>
        <p:txBody>
          <a:bodyPr wrap="square" lIns="19050" tIns="19050" rIns="19050" bIns="19050" rtlCol="0" anchor="t"/>
          <a:lstStyle/>
          <a:p>
            <a:pPr marL="0" indent="0" algn="l">
              <a:lnSpc>
                <a:spcPts val="4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78.6</a:t>
            </a:r>
            <a:endParaRPr lang="en-US" sz="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Text 8"/>
          <p:cNvSpPr/>
          <p:nvPr/>
        </p:nvSpPr>
        <p:spPr>
          <a:xfrm>
            <a:off x="3908022" y="1844450"/>
            <a:ext cx="214942" cy="90488"/>
          </a:xfrm>
          <a:prstGeom prst="rect">
            <a:avLst/>
          </a:prstGeom>
          <a:noFill/>
          <a:ln/>
        </p:spPr>
        <p:txBody>
          <a:bodyPr wrap="square" lIns="19050" tIns="19050" rIns="19050" bIns="19050" rtlCol="0" anchor="t"/>
          <a:lstStyle/>
          <a:p>
            <a:pPr marL="0" indent="0" algn="l">
              <a:lnSpc>
                <a:spcPts val="4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64.6</a:t>
            </a:r>
            <a:endParaRPr lang="en-US" sz="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5091353" y="1112886"/>
            <a:ext cx="162862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24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Interpreting the Data</a:t>
            </a:r>
            <a:endParaRPr lang="en-US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5" name="Text 10"/>
          <p:cNvSpPr/>
          <p:nvPr/>
        </p:nvSpPr>
        <p:spPr>
          <a:xfrm>
            <a:off x="5091353" y="1504185"/>
            <a:ext cx="3924598" cy="2332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NCDB data shows improved 5-year survival for robotic colectomy in both Stage II and Stage III colon cancer. These findings are hypothesis-generating and subject to selection bias, but they are consistent with the broader perioperative evidence base. Dedicated colon cancer RCTs with long-term follow-up are awaited.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6" name="Shape 11"/>
          <p:cNvSpPr/>
          <p:nvPr/>
        </p:nvSpPr>
        <p:spPr>
          <a:xfrm>
            <a:off x="5091353" y="3586176"/>
            <a:ext cx="3924598" cy="725463"/>
          </a:xfrm>
          <a:prstGeom prst="roundRect">
            <a:avLst>
              <a:gd name="adj" fmla="val 2565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it-IT" sz="24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5327" y="3770722"/>
            <a:ext cx="155004" cy="123974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5494305" y="3741106"/>
            <a:ext cx="339767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No RCT has yet demonstrated a survival advantage — but absence of evidence is not evidence of absence.</a:t>
            </a:r>
            <a:endParaRPr lang="en-US" sz="11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9" name="Text 7">
            <a:extLst>
              <a:ext uri="{FF2B5EF4-FFF2-40B4-BE49-F238E27FC236}">
                <a16:creationId xmlns:a16="http://schemas.microsoft.com/office/drawing/2014/main" id="{82E38D0A-C8CD-3C00-63EE-4575EB8BA0DC}"/>
              </a:ext>
            </a:extLst>
          </p:cNvPr>
          <p:cNvSpPr/>
          <p:nvPr/>
        </p:nvSpPr>
        <p:spPr>
          <a:xfrm>
            <a:off x="539390" y="1799206"/>
            <a:ext cx="309696" cy="90488"/>
          </a:xfrm>
          <a:prstGeom prst="rect">
            <a:avLst/>
          </a:prstGeom>
          <a:noFill/>
          <a:ln/>
        </p:spPr>
        <p:txBody>
          <a:bodyPr wrap="square" lIns="19050" tIns="19050" rIns="19050" bIns="19050" rtlCol="0" anchor="t"/>
          <a:lstStyle/>
          <a:p>
            <a:pPr marL="0" indent="0" algn="l">
              <a:lnSpc>
                <a:spcPts val="4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66.9</a:t>
            </a:r>
            <a:endParaRPr lang="en-US" sz="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0" name="Shape 3">
            <a:extLst>
              <a:ext uri="{FF2B5EF4-FFF2-40B4-BE49-F238E27FC236}">
                <a16:creationId xmlns:a16="http://schemas.microsoft.com/office/drawing/2014/main" id="{A9F8F93D-2A84-5DE0-1B43-D364E694F58B}"/>
              </a:ext>
            </a:extLst>
          </p:cNvPr>
          <p:cNvSpPr/>
          <p:nvPr/>
        </p:nvSpPr>
        <p:spPr>
          <a:xfrm>
            <a:off x="44904" y="974084"/>
            <a:ext cx="1906360" cy="165836"/>
          </a:xfrm>
          <a:prstGeom prst="roundRect">
            <a:avLst>
              <a:gd name="adj" fmla="val 77800"/>
            </a:avLst>
          </a:prstGeom>
          <a:solidFill>
            <a:srgbClr val="FFFFFF">
              <a:alpha val="20000"/>
            </a:srgbClr>
          </a:solidFill>
          <a:ln w="4763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it-IT" sz="4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05C1F06-0701-27FB-0030-13081CCAA5C1}"/>
              </a:ext>
            </a:extLst>
          </p:cNvPr>
          <p:cNvSpPr txBox="1"/>
          <p:nvPr/>
        </p:nvSpPr>
        <p:spPr>
          <a:xfrm>
            <a:off x="44904" y="4588329"/>
            <a:ext cx="8971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000" dirty="0"/>
              <a:t>Emile SH, </a:t>
            </a:r>
            <a:r>
              <a:rPr lang="it-IT" sz="1000" dirty="0" err="1"/>
              <a:t>Horesh</a:t>
            </a:r>
            <a:r>
              <a:rPr lang="it-IT" sz="1000" dirty="0"/>
              <a:t> N, </a:t>
            </a:r>
            <a:r>
              <a:rPr lang="it-IT" sz="1000" dirty="0" err="1"/>
              <a:t>Garoufalia</a:t>
            </a:r>
            <a:r>
              <a:rPr lang="it-IT" sz="1000" dirty="0"/>
              <a:t> Z, Gefen R, Zhou P, Strassman V, </a:t>
            </a:r>
            <a:r>
              <a:rPr lang="it-IT" sz="1000" dirty="0" err="1"/>
              <a:t>Wexner</a:t>
            </a:r>
            <a:r>
              <a:rPr lang="it-IT" sz="1000" dirty="0"/>
              <a:t> SD. </a:t>
            </a:r>
            <a:r>
              <a:rPr lang="it-IT" sz="1000" dirty="0" err="1"/>
              <a:t>Robotic</a:t>
            </a:r>
            <a:r>
              <a:rPr lang="it-IT" sz="1000" dirty="0"/>
              <a:t> and </a:t>
            </a:r>
            <a:r>
              <a:rPr lang="it-IT" sz="1000" dirty="0" err="1"/>
              <a:t>laparoscopic</a:t>
            </a:r>
            <a:r>
              <a:rPr lang="it-IT" sz="1000" dirty="0"/>
              <a:t> </a:t>
            </a:r>
            <a:r>
              <a:rPr lang="it-IT" sz="1000" dirty="0" err="1"/>
              <a:t>colectomy</a:t>
            </a:r>
            <a:r>
              <a:rPr lang="it-IT" sz="1000" dirty="0"/>
              <a:t>: </a:t>
            </a:r>
            <a:r>
              <a:rPr lang="it-IT" sz="1000" dirty="0" err="1"/>
              <a:t>propensity</a:t>
            </a:r>
            <a:r>
              <a:rPr lang="it-IT" sz="1000" dirty="0"/>
              <a:t> score-</a:t>
            </a:r>
            <a:r>
              <a:rPr lang="it-IT" sz="1000" dirty="0" err="1"/>
              <a:t>matched</a:t>
            </a:r>
            <a:r>
              <a:rPr lang="it-IT" sz="1000" dirty="0"/>
              <a:t> </a:t>
            </a:r>
            <a:r>
              <a:rPr lang="it-IT" sz="1000" dirty="0" err="1"/>
              <a:t>outcomes</a:t>
            </a:r>
            <a:r>
              <a:rPr lang="it-IT" sz="1000" dirty="0"/>
              <a:t> from a national </a:t>
            </a:r>
            <a:r>
              <a:rPr lang="it-IT" sz="1000" dirty="0" err="1"/>
              <a:t>cancer</a:t>
            </a:r>
            <a:r>
              <a:rPr lang="it-IT" sz="1000" dirty="0"/>
              <a:t> database. Br J </a:t>
            </a:r>
            <a:r>
              <a:rPr lang="it-IT" sz="1000" dirty="0" err="1"/>
              <a:t>Surg</a:t>
            </a:r>
            <a:r>
              <a:rPr lang="it-IT" sz="1000" dirty="0"/>
              <a:t>. 2023 May 16;110(6):717-726. </a:t>
            </a:r>
            <a:r>
              <a:rPr lang="it-IT" sz="1000" dirty="0" err="1"/>
              <a:t>doi</a:t>
            </a:r>
            <a:r>
              <a:rPr lang="it-IT" sz="1000" dirty="0"/>
              <a:t>: 10.1093/</a:t>
            </a:r>
            <a:r>
              <a:rPr lang="it-IT" sz="1000" dirty="0" err="1"/>
              <a:t>bjs</a:t>
            </a:r>
            <a:r>
              <a:rPr lang="it-IT" sz="1000" dirty="0"/>
              <a:t>/znad096. PMID: 37075480.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347950"/>
            <a:ext cx="356257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200" dirty="0">
                <a:solidFill>
                  <a:srgbClr val="201B18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Key Evidence Summary</a:t>
            </a:r>
            <a:endParaRPr lang="en-US" sz="3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36739" y="1522363"/>
            <a:ext cx="9050111" cy="2734270"/>
          </a:xfrm>
          <a:prstGeom prst="roundRect">
            <a:avLst>
              <a:gd name="adj" fmla="val 681"/>
            </a:avLst>
          </a:prstGeom>
          <a:noFill/>
          <a:ln w="4763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it-IT" sz="360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1812" y="1606302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Outcome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2823207" y="1606302"/>
            <a:ext cx="246079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Finding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532754" y="1606302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b="1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Source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31812" y="1967880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Conversion rate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823207" y="1967880"/>
            <a:ext cx="246079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RR 0.54 (P = 0.002), 14 RCTs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532754" y="1967880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Pompeu et al., 2025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31812" y="2329458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Hospital stay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2823207" y="2329458"/>
            <a:ext cx="246079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0.5–1 day shorter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532754" y="2329458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Mlambo et al., 2022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31812" y="2691036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Complications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2823207" y="2691036"/>
            <a:ext cx="246079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RR 0.64–0.89; 20% less ileus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532754" y="2691036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Huang et al., 2023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31812" y="3052614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Blood loss / pain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2823207" y="3052614"/>
            <a:ext cx="246079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Reduced in RCTs and matched studies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6532754" y="3052614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Lin et al., 2025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31812" y="3414192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Lymph node harvest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2823207" y="3414192"/>
            <a:ext cx="246079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Equivalent or superior (CME)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532754" y="3414192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Sardonini et al., 2026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131812" y="3775770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5-year survival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2823207" y="3775770"/>
            <a:ext cx="2460799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Stage II: 66.9% vs. 56.8%; Stage III: 78.6% vs. 64.9%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532754" y="3775770"/>
            <a:ext cx="2463180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Mirkin et al., 2018</a:t>
            </a:r>
            <a:endParaRPr lang="en-US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1"/>
          <p:cNvSpPr/>
          <p:nvPr/>
        </p:nvSpPr>
        <p:spPr>
          <a:xfrm>
            <a:off x="4070334" y="346340"/>
            <a:ext cx="4938952" cy="4172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"The question is not whether robotic surgery is better than laparoscopy. It costs more and takes longer. The question is whether it represents real progress. The answer is </a:t>
            </a:r>
            <a:r>
              <a:rPr lang="en-US" sz="2000" b="1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yes</a:t>
            </a: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It has the most consistent evidence of any surgical innovation in colon cancer in the last decade. It reduces conversions, complications, and hospital stays. And most importantly, it </a:t>
            </a:r>
            <a:r>
              <a:rPr lang="en-US" sz="2000" b="1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democratizes minimally invasive surgery</a:t>
            </a: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bringing its benefits to patients who would otherwise not receive them. </a:t>
            </a:r>
            <a:r>
              <a:rPr lang="en-US" sz="2000" b="1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That is not hype. That is progress</a:t>
            </a:r>
            <a:r>
              <a:rPr lang="en-US" sz="2000" dirty="0">
                <a:solidFill>
                  <a:srgbClr val="504C49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."</a:t>
            </a:r>
            <a:endParaRPr lang="en-US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3925119" y="334710"/>
            <a:ext cx="14288" cy="4327113"/>
          </a:xfrm>
          <a:prstGeom prst="rect">
            <a:avLst/>
          </a:prstGeom>
          <a:solidFill>
            <a:srgbClr val="3E2513"/>
          </a:solidFill>
          <a:ln/>
        </p:spPr>
        <p:txBody>
          <a:bodyPr/>
          <a:lstStyle/>
          <a:p>
            <a:endParaRPr lang="it-IT"/>
          </a:p>
        </p:txBody>
      </p:sp>
      <p:pic>
        <p:nvPicPr>
          <p:cNvPr id="3" name="Immagine 2" descr="A hand is placing a small wooden block atop a staircase of stacked blocks.&#10;&#10;Il contenuto generato dall'IA potrebbe non essere corretto.">
            <a:extLst>
              <a:ext uri="{FF2B5EF4-FFF2-40B4-BE49-F238E27FC236}">
                <a16:creationId xmlns:a16="http://schemas.microsoft.com/office/drawing/2014/main" id="{3FE8A63A-D3DF-C4AE-ED90-8B5E6C4083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292" r="7216"/>
          <a:stretch>
            <a:fillRect/>
          </a:stretch>
        </p:blipFill>
        <p:spPr>
          <a:xfrm>
            <a:off x="-3793" y="391243"/>
            <a:ext cx="3797985" cy="395967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1703</Words>
  <Application>Microsoft Macintosh PowerPoint</Application>
  <PresentationFormat>Presentazione su schermo (16:9)</PresentationFormat>
  <Paragraphs>149</Paragraphs>
  <Slides>15</Slides>
  <Notes>12</Notes>
  <HiddenSlides>0</HiddenSlides>
  <MMClips>4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Roboto</vt:lpstr>
      <vt:lpstr>Avenir Next World</vt:lpstr>
      <vt:lpstr>Office Theme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Matteo Rottoli</cp:lastModifiedBy>
  <cp:revision>3</cp:revision>
  <dcterms:created xsi:type="dcterms:W3CDTF">2026-05-08T14:16:51Z</dcterms:created>
  <dcterms:modified xsi:type="dcterms:W3CDTF">2026-05-09T06:59:30Z</dcterms:modified>
</cp:coreProperties>
</file>